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7"/>
  </p:notesMasterIdLst>
  <p:sldIdLst>
    <p:sldId id="297" r:id="rId2"/>
    <p:sldId id="452" r:id="rId3"/>
    <p:sldId id="453" r:id="rId4"/>
    <p:sldId id="454" r:id="rId5"/>
    <p:sldId id="455" r:id="rId6"/>
    <p:sldId id="544" r:id="rId7"/>
    <p:sldId id="456" r:id="rId8"/>
    <p:sldId id="457" r:id="rId9"/>
    <p:sldId id="833" r:id="rId10"/>
    <p:sldId id="545" r:id="rId11"/>
    <p:sldId id="546" r:id="rId12"/>
    <p:sldId id="834" r:id="rId13"/>
    <p:sldId id="835" r:id="rId14"/>
    <p:sldId id="848" r:id="rId15"/>
    <p:sldId id="537" r:id="rId16"/>
    <p:sldId id="836" r:id="rId17"/>
    <p:sldId id="538" r:id="rId18"/>
    <p:sldId id="539" r:id="rId19"/>
    <p:sldId id="540" r:id="rId20"/>
    <p:sldId id="541" r:id="rId21"/>
    <p:sldId id="542" r:id="rId22"/>
    <p:sldId id="464" r:id="rId23"/>
    <p:sldId id="837" r:id="rId24"/>
    <p:sldId id="838" r:id="rId25"/>
    <p:sldId id="839" r:id="rId26"/>
    <p:sldId id="840" r:id="rId27"/>
    <p:sldId id="463" r:id="rId28"/>
    <p:sldId id="465" r:id="rId29"/>
    <p:sldId id="466" r:id="rId30"/>
    <p:sldId id="468" r:id="rId31"/>
    <p:sldId id="472" r:id="rId32"/>
    <p:sldId id="841" r:id="rId33"/>
    <p:sldId id="473" r:id="rId34"/>
    <p:sldId id="842" r:id="rId35"/>
    <p:sldId id="843" r:id="rId36"/>
    <p:sldId id="844" r:id="rId37"/>
    <p:sldId id="547" r:id="rId38"/>
    <p:sldId id="376" r:id="rId39"/>
    <p:sldId id="480" r:id="rId40"/>
    <p:sldId id="481" r:id="rId41"/>
    <p:sldId id="845" r:id="rId42"/>
    <p:sldId id="483" r:id="rId43"/>
    <p:sldId id="847" r:id="rId44"/>
    <p:sldId id="491" r:id="rId45"/>
    <p:sldId id="484" r:id="rId46"/>
  </p:sldIdLst>
  <p:sldSz cx="9144000" cy="6858000" type="screen4x3"/>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31348" autoAdjust="0"/>
    <p:restoredTop sz="94660"/>
  </p:normalViewPr>
  <p:slideViewPr>
    <p:cSldViewPr snapToGrid="0">
      <p:cViewPr varScale="1">
        <p:scale>
          <a:sx n="60" d="100"/>
          <a:sy n="60" d="100"/>
        </p:scale>
        <p:origin x="168" y="1552"/>
      </p:cViewPr>
      <p:guideLst>
        <p:guide orient="horz" pos="2160"/>
        <p:guide pos="2880"/>
      </p:guideLst>
    </p:cSldViewPr>
  </p:slideViewPr>
  <p:notesTextViewPr>
    <p:cViewPr>
      <p:scale>
        <a:sx n="1" d="1"/>
        <a:sy n="1" d="1"/>
      </p:scale>
      <p:origin x="0" y="0"/>
    </p:cViewPr>
  </p:notesTextViewPr>
  <p:sorterViewPr>
    <p:cViewPr>
      <p:scale>
        <a:sx n="100" d="100"/>
        <a:sy n="100" d="100"/>
      </p:scale>
      <p:origin x="0" y="-10272"/>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B0C0A60C-850A-4EA4-9C14-A8FE98B94505}" type="datetimeFigureOut">
              <a:rPr lang="en-US" smtClean="0"/>
              <a:t>5/22/24</a:t>
            </a:fld>
            <a:endParaRPr lang="en-US"/>
          </a:p>
        </p:txBody>
      </p:sp>
      <p:sp>
        <p:nvSpPr>
          <p:cNvPr id="4" name="Slide Image Placeholder 3"/>
          <p:cNvSpPr>
            <a:spLocks noGrp="1" noRot="1" noChangeAspect="1"/>
          </p:cNvSpPr>
          <p:nvPr>
            <p:ph type="sldImg" idx="2"/>
          </p:nvPr>
        </p:nvSpPr>
        <p:spPr>
          <a:xfrm>
            <a:off x="1414463" y="1162050"/>
            <a:ext cx="4181475"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24E9AA13-E3FC-4BB6-B68D-5F0F5803D716}" type="slidenum">
              <a:rPr lang="en-US" smtClean="0"/>
              <a:t>‹#›</a:t>
            </a:fld>
            <a:endParaRPr lang="en-US"/>
          </a:p>
        </p:txBody>
      </p:sp>
    </p:spTree>
    <p:extLst>
      <p:ext uri="{BB962C8B-B14F-4D97-AF65-F5344CB8AC3E}">
        <p14:creationId xmlns:p14="http://schemas.microsoft.com/office/powerpoint/2010/main" val="12324050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a:prstGeom prst="rect">
            <a:avLst/>
          </a:prstGeo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p>
            <a:fld id="{5738B90E-0779-4C36-915C-6F05FCD89456}" type="datetime1">
              <a:rPr lang="en-US" smtClean="0"/>
              <a:t>5/22/24</a:t>
            </a:fld>
            <a:endParaRPr lang="en-US"/>
          </a:p>
        </p:txBody>
      </p:sp>
      <p:sp>
        <p:nvSpPr>
          <p:cNvPr id="6"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sp>
        <p:nvSpPr>
          <p:cNvPr id="8"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a:t>
            </a:r>
          </a:p>
        </p:txBody>
      </p:sp>
    </p:spTree>
    <p:extLst>
      <p:ext uri="{BB962C8B-B14F-4D97-AF65-F5344CB8AC3E}">
        <p14:creationId xmlns:p14="http://schemas.microsoft.com/office/powerpoint/2010/main" val="41638820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628650" y="1080030"/>
            <a:ext cx="7886700" cy="512064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B9EA29D-D431-42FE-B7B6-AAE4454C77D3}" type="datetime1">
              <a:rPr lang="en-US" smtClean="0"/>
              <a:t>5/22/24</a:t>
            </a:fld>
            <a:endParaRPr lang="en-US"/>
          </a:p>
        </p:txBody>
      </p:sp>
      <p:sp>
        <p:nvSpPr>
          <p:cNvPr id="5" name="Footer Placeholder 4"/>
          <p:cNvSpPr>
            <a:spLocks noGrp="1"/>
          </p:cNvSpPr>
          <p:nvPr>
            <p:ph type="ftr" sz="quarter" idx="11"/>
          </p:nvPr>
        </p:nvSpPr>
        <p:spPr/>
        <p:txBody>
          <a:bodyPr/>
          <a:lstStyle/>
          <a:p>
            <a:r>
              <a:rPr lang="en-US" dirty="0"/>
              <a:t>Kwartler </a:t>
            </a:r>
          </a:p>
        </p:txBody>
      </p:sp>
      <p:sp>
        <p:nvSpPr>
          <p:cNvPr id="7"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8"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spTree>
    <p:extLst>
      <p:ext uri="{BB962C8B-B14F-4D97-AF65-F5344CB8AC3E}">
        <p14:creationId xmlns:p14="http://schemas.microsoft.com/office/powerpoint/2010/main" val="16065457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1209821"/>
            <a:ext cx="1971675" cy="4967141"/>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1223889"/>
            <a:ext cx="5800725" cy="4953074"/>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690D8A1E-EA8F-46C1-B891-AE0C00D9C314}" type="datetime1">
              <a:rPr lang="en-US" smtClean="0"/>
              <a:t>5/22/24</a:t>
            </a:fld>
            <a:endParaRPr lang="en-US"/>
          </a:p>
        </p:txBody>
      </p:sp>
      <p:sp>
        <p:nvSpPr>
          <p:cNvPr id="7"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sp>
        <p:nvSpPr>
          <p:cNvPr id="9" name="Title 1"/>
          <p:cNvSpPr txBox="1">
            <a:spLocks/>
          </p:cNvSpPr>
          <p:nvPr userDrawn="1"/>
        </p:nvSpPr>
        <p:spPr>
          <a:xfrm>
            <a:off x="628650" y="365126"/>
            <a:ext cx="78867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a:t>Click to edit Master title style</a:t>
            </a:r>
          </a:p>
        </p:txBody>
      </p:sp>
      <p:sp>
        <p:nvSpPr>
          <p:cNvPr id="10"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a:t>
            </a:r>
          </a:p>
        </p:txBody>
      </p:sp>
    </p:spTree>
    <p:extLst>
      <p:ext uri="{BB962C8B-B14F-4D97-AF65-F5344CB8AC3E}">
        <p14:creationId xmlns:p14="http://schemas.microsoft.com/office/powerpoint/2010/main" val="32568280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628650" y="1111347"/>
            <a:ext cx="7886700" cy="51206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753EFC8-4232-4598-94F6-94C0EBAFC469}" type="datetime1">
              <a:rPr lang="en-US" smtClean="0"/>
              <a:t>5/22/24</a:t>
            </a:fld>
            <a:endParaRPr lang="en-US"/>
          </a:p>
        </p:txBody>
      </p:sp>
      <p:sp>
        <p:nvSpPr>
          <p:cNvPr id="7"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sp>
        <p:nvSpPr>
          <p:cNvPr id="9"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a:t>
            </a:r>
          </a:p>
        </p:txBody>
      </p:sp>
    </p:spTree>
    <p:extLst>
      <p:ext uri="{BB962C8B-B14F-4D97-AF65-F5344CB8AC3E}">
        <p14:creationId xmlns:p14="http://schemas.microsoft.com/office/powerpoint/2010/main" val="4368965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a:prstGeom prst="rect">
            <a:avLst/>
          </a:prstGeo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3161074-1C18-4AE7-957D-F18524378C85}" type="datetime1">
              <a:rPr lang="en-US" smtClean="0"/>
              <a:t>5/22/24</a:t>
            </a:fld>
            <a:endParaRPr lang="en-US"/>
          </a:p>
        </p:txBody>
      </p:sp>
      <p:sp>
        <p:nvSpPr>
          <p:cNvPr id="7"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sp>
        <p:nvSpPr>
          <p:cNvPr id="9"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a:t>
            </a:r>
          </a:p>
        </p:txBody>
      </p:sp>
    </p:spTree>
    <p:extLst>
      <p:ext uri="{BB962C8B-B14F-4D97-AF65-F5344CB8AC3E}">
        <p14:creationId xmlns:p14="http://schemas.microsoft.com/office/powerpoint/2010/main" val="2091455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28650" y="1192583"/>
            <a:ext cx="3886200" cy="496906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192583"/>
            <a:ext cx="3886200" cy="496906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9BE256C-8D9A-4404-B47D-41A1AE514425}" type="datetime1">
              <a:rPr lang="en-US" smtClean="0"/>
              <a:t>5/22/24</a:t>
            </a:fld>
            <a:endParaRPr lang="en-US"/>
          </a:p>
        </p:txBody>
      </p:sp>
      <p:sp>
        <p:nvSpPr>
          <p:cNvPr id="8"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9"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sp>
        <p:nvSpPr>
          <p:cNvPr id="11"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a:t>
            </a:r>
          </a:p>
        </p:txBody>
      </p:sp>
    </p:spTree>
    <p:extLst>
      <p:ext uri="{BB962C8B-B14F-4D97-AF65-F5344CB8AC3E}">
        <p14:creationId xmlns:p14="http://schemas.microsoft.com/office/powerpoint/2010/main" val="7903211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29842" y="1132519"/>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1956431"/>
            <a:ext cx="3868340" cy="420521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132519"/>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1956431"/>
            <a:ext cx="3887391" cy="420521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6CB2154-9035-4012-8189-BAAB61C5A5EE}" type="datetime1">
              <a:rPr lang="en-US" smtClean="0"/>
              <a:t>5/22/24</a:t>
            </a:fld>
            <a:endParaRPr lang="en-US"/>
          </a:p>
        </p:txBody>
      </p:sp>
      <p:sp>
        <p:nvSpPr>
          <p:cNvPr id="8" name="Footer Placeholder 7"/>
          <p:cNvSpPr>
            <a:spLocks noGrp="1"/>
          </p:cNvSpPr>
          <p:nvPr>
            <p:ph type="ftr" sz="quarter" idx="11"/>
          </p:nvPr>
        </p:nvSpPr>
        <p:spPr/>
        <p:txBody>
          <a:bodyPr/>
          <a:lstStyle/>
          <a:p>
            <a:r>
              <a:rPr lang="en-US" dirty="0"/>
              <a:t>Kwartler </a:t>
            </a:r>
          </a:p>
        </p:txBody>
      </p:sp>
      <p:sp>
        <p:nvSpPr>
          <p:cNvPr id="10"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11"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spTree>
    <p:extLst>
      <p:ext uri="{BB962C8B-B14F-4D97-AF65-F5344CB8AC3E}">
        <p14:creationId xmlns:p14="http://schemas.microsoft.com/office/powerpoint/2010/main" val="36375021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700A58B-DD98-43D0-B791-721480A02982}" type="datetime1">
              <a:rPr lang="en-US" smtClean="0"/>
              <a:t>5/22/24</a:t>
            </a:fld>
            <a:endParaRPr lang="en-US"/>
          </a:p>
        </p:txBody>
      </p:sp>
      <p:sp>
        <p:nvSpPr>
          <p:cNvPr id="6"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7"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sp>
        <p:nvSpPr>
          <p:cNvPr id="9"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a:t>
            </a:r>
          </a:p>
        </p:txBody>
      </p:sp>
    </p:spTree>
    <p:extLst>
      <p:ext uri="{BB962C8B-B14F-4D97-AF65-F5344CB8AC3E}">
        <p14:creationId xmlns:p14="http://schemas.microsoft.com/office/powerpoint/2010/main" val="42852181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DB6E382-4F61-4E24-BE1A-377EC83D0E3A}" type="datetime1">
              <a:rPr lang="en-US" smtClean="0"/>
              <a:t>5/22/24</a:t>
            </a:fld>
            <a:endParaRPr lang="en-US"/>
          </a:p>
        </p:txBody>
      </p:sp>
      <p:sp>
        <p:nvSpPr>
          <p:cNvPr id="5"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sp>
        <p:nvSpPr>
          <p:cNvPr id="7"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a:t>
            </a:r>
          </a:p>
        </p:txBody>
      </p:sp>
    </p:spTree>
    <p:extLst>
      <p:ext uri="{BB962C8B-B14F-4D97-AF65-F5344CB8AC3E}">
        <p14:creationId xmlns:p14="http://schemas.microsoft.com/office/powerpoint/2010/main" val="22413343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887391" y="1083212"/>
            <a:ext cx="4629150" cy="5078437"/>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1097279"/>
            <a:ext cx="2949178" cy="5064369"/>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dirty="0"/>
              <a:t>Click to edit Master text styles</a:t>
            </a:r>
          </a:p>
        </p:txBody>
      </p:sp>
      <p:sp>
        <p:nvSpPr>
          <p:cNvPr id="5" name="Date Placeholder 4"/>
          <p:cNvSpPr>
            <a:spLocks noGrp="1"/>
          </p:cNvSpPr>
          <p:nvPr>
            <p:ph type="dt" sz="half" idx="10"/>
          </p:nvPr>
        </p:nvSpPr>
        <p:spPr/>
        <p:txBody>
          <a:bodyPr/>
          <a:lstStyle/>
          <a:p>
            <a:fld id="{4142EED6-FC16-45B9-B8C4-2BC5DBA88325}" type="datetime1">
              <a:rPr lang="en-US" smtClean="0"/>
              <a:t>5/22/24</a:t>
            </a:fld>
            <a:endParaRPr lang="en-US"/>
          </a:p>
        </p:txBody>
      </p:sp>
      <p:sp>
        <p:nvSpPr>
          <p:cNvPr id="8"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sp>
        <p:nvSpPr>
          <p:cNvPr id="10"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11"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a:t>
            </a:r>
          </a:p>
        </p:txBody>
      </p:sp>
    </p:spTree>
    <p:extLst>
      <p:ext uri="{BB962C8B-B14F-4D97-AF65-F5344CB8AC3E}">
        <p14:creationId xmlns:p14="http://schemas.microsoft.com/office/powerpoint/2010/main" val="35862371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3887391" y="1139483"/>
            <a:ext cx="4629150" cy="5022166"/>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1181685"/>
            <a:ext cx="2949178" cy="497996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DF59512B-4F1D-43D7-8819-2F53FEF69650}" type="datetime1">
              <a:rPr lang="en-US" smtClean="0"/>
              <a:t>5/22/24</a:t>
            </a:fld>
            <a:endParaRPr lang="en-US"/>
          </a:p>
        </p:txBody>
      </p:sp>
      <p:sp>
        <p:nvSpPr>
          <p:cNvPr id="8"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sp>
        <p:nvSpPr>
          <p:cNvPr id="10"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11"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a:t>
            </a:r>
          </a:p>
        </p:txBody>
      </p:sp>
    </p:spTree>
    <p:extLst>
      <p:ext uri="{BB962C8B-B14F-4D97-AF65-F5344CB8AC3E}">
        <p14:creationId xmlns:p14="http://schemas.microsoft.com/office/powerpoint/2010/main" val="19542475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28650" y="1108176"/>
            <a:ext cx="7886700" cy="512064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8437B94-E2BF-44DC-ADC5-B05FC9934E9D}" type="datetime1">
              <a:rPr lang="en-US" smtClean="0"/>
              <a:t>5/22/24</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a:t>
            </a:r>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37290FF7-652B-4475-AEAB-8B1A5D23AE09}" type="slidenum">
              <a:rPr lang="en-US" smtClean="0"/>
              <a:t>‹#›</a:t>
            </a:fld>
            <a:endParaRPr lang="en-US"/>
          </a:p>
        </p:txBody>
      </p:sp>
      <p:cxnSp>
        <p:nvCxnSpPr>
          <p:cNvPr id="9" name="Straight Connector 8"/>
          <p:cNvCxnSpPr/>
          <p:nvPr userDrawn="1"/>
        </p:nvCxnSpPr>
        <p:spPr>
          <a:xfrm>
            <a:off x="288388" y="1026944"/>
            <a:ext cx="8567225" cy="0"/>
          </a:xfrm>
          <a:prstGeom prst="line">
            <a:avLst/>
          </a:prstGeom>
          <a:ln>
            <a:solidFill>
              <a:srgbClr val="A51C3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020960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17.jpeg"/><Relationship Id="rId7" Type="http://schemas.openxmlformats.org/officeDocument/2006/relationships/image" Target="../media/image21.png"/><Relationship Id="rId2" Type="http://schemas.openxmlformats.org/officeDocument/2006/relationships/image" Target="../media/image16.jpeg"/><Relationship Id="rId1" Type="http://schemas.openxmlformats.org/officeDocument/2006/relationships/slideLayout" Target="../slideLayouts/slideLayout6.xml"/><Relationship Id="rId6" Type="http://schemas.openxmlformats.org/officeDocument/2006/relationships/image" Target="../media/image20.png"/><Relationship Id="rId5" Type="http://schemas.openxmlformats.org/officeDocument/2006/relationships/image" Target="../media/image19.jpeg"/><Relationship Id="rId4" Type="http://schemas.openxmlformats.org/officeDocument/2006/relationships/image" Target="../media/image18.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Layout" Target="../slideLayouts/slideLayout6.xml"/><Relationship Id="rId6" Type="http://schemas.openxmlformats.org/officeDocument/2006/relationships/image" Target="../media/image27.jpeg"/><Relationship Id="rId5" Type="http://schemas.openxmlformats.org/officeDocument/2006/relationships/image" Target="../media/image26.jpeg"/><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hyperlink" Target="https://www.anneloehr.com/" TargetMode="External"/><Relationship Id="rId2" Type="http://schemas.openxmlformats.org/officeDocument/2006/relationships/image" Target="../media/image28.jpeg"/><Relationship Id="rId1" Type="http://schemas.openxmlformats.org/officeDocument/2006/relationships/slideLayout" Target="../slideLayouts/slideLayout6.xml"/><Relationship Id="rId5" Type="http://schemas.openxmlformats.org/officeDocument/2006/relationships/image" Target="../media/image30.jpeg"/><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6.xml"/><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jpeg"/><Relationship Id="rId1" Type="http://schemas.openxmlformats.org/officeDocument/2006/relationships/slideLayout" Target="../slideLayouts/slideLayout6.xml"/><Relationship Id="rId5" Type="http://schemas.openxmlformats.org/officeDocument/2006/relationships/image" Target="../media/image36.jpeg"/><Relationship Id="rId4" Type="http://schemas.openxmlformats.org/officeDocument/2006/relationships/image" Target="../media/image35.jpeg"/></Relationships>
</file>

<file path=ppt/slides/_rels/slide2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6.xml"/><Relationship Id="rId4" Type="http://schemas.openxmlformats.org/officeDocument/2006/relationships/image" Target="../media/image3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7A20D1-C38F-40A5-B020-EBD3D0FC1155}"/>
              </a:ext>
            </a:extLst>
          </p:cNvPr>
          <p:cNvSpPr>
            <a:spLocks noGrp="1"/>
          </p:cNvSpPr>
          <p:nvPr>
            <p:ph type="ctrTitle"/>
          </p:nvPr>
        </p:nvSpPr>
        <p:spPr/>
        <p:txBody>
          <a:bodyPr/>
          <a:lstStyle/>
          <a:p>
            <a:r>
              <a:rPr lang="en-US" dirty="0"/>
              <a:t>Text Mining &amp; NLP</a:t>
            </a:r>
          </a:p>
        </p:txBody>
      </p:sp>
      <p:sp>
        <p:nvSpPr>
          <p:cNvPr id="4" name="Date Placeholder 3">
            <a:extLst>
              <a:ext uri="{FF2B5EF4-FFF2-40B4-BE49-F238E27FC236}">
                <a16:creationId xmlns:a16="http://schemas.microsoft.com/office/drawing/2014/main" id="{8909B2EE-DD66-4058-A696-AC289906954A}"/>
              </a:ext>
            </a:extLst>
          </p:cNvPr>
          <p:cNvSpPr>
            <a:spLocks noGrp="1"/>
          </p:cNvSpPr>
          <p:nvPr>
            <p:ph type="dt" sz="half" idx="10"/>
          </p:nvPr>
        </p:nvSpPr>
        <p:spPr/>
        <p:txBody>
          <a:bodyPr/>
          <a:lstStyle/>
          <a:p>
            <a:fld id="{5738B90E-0779-4C36-915C-6F05FCD89456}" type="datetime1">
              <a:rPr lang="en-US" smtClean="0"/>
              <a:t>5/22/24</a:t>
            </a:fld>
            <a:endParaRPr lang="en-US" dirty="0"/>
          </a:p>
        </p:txBody>
      </p:sp>
      <p:sp>
        <p:nvSpPr>
          <p:cNvPr id="5" name="Slide Number Placeholder 4">
            <a:extLst>
              <a:ext uri="{FF2B5EF4-FFF2-40B4-BE49-F238E27FC236}">
                <a16:creationId xmlns:a16="http://schemas.microsoft.com/office/drawing/2014/main" id="{A46ACE7D-882D-448A-8D8E-544494B44B9F}"/>
              </a:ext>
            </a:extLst>
          </p:cNvPr>
          <p:cNvSpPr>
            <a:spLocks noGrp="1"/>
          </p:cNvSpPr>
          <p:nvPr>
            <p:ph type="sldNum" sz="quarter" idx="12"/>
          </p:nvPr>
        </p:nvSpPr>
        <p:spPr/>
        <p:txBody>
          <a:bodyPr/>
          <a:lstStyle/>
          <a:p>
            <a:fld id="{37290FF7-652B-4475-AEAB-8B1A5D23AE09}" type="slidenum">
              <a:rPr lang="en-US" smtClean="0"/>
              <a:t>1</a:t>
            </a:fld>
            <a:endParaRPr lang="en-US" dirty="0"/>
          </a:p>
        </p:txBody>
      </p:sp>
      <p:sp>
        <p:nvSpPr>
          <p:cNvPr id="6" name="Footer Placeholder 5">
            <a:extLst>
              <a:ext uri="{FF2B5EF4-FFF2-40B4-BE49-F238E27FC236}">
                <a16:creationId xmlns:a16="http://schemas.microsoft.com/office/drawing/2014/main" id="{31E96655-E1DA-41A3-90E3-F63E0ECB1AE6}"/>
              </a:ext>
            </a:extLst>
          </p:cNvPr>
          <p:cNvSpPr>
            <a:spLocks noGrp="1"/>
          </p:cNvSpPr>
          <p:nvPr>
            <p:ph type="ftr" sz="quarter" idx="3"/>
          </p:nvPr>
        </p:nvSpPr>
        <p:spPr/>
        <p:txBody>
          <a:bodyPr/>
          <a:lstStyle/>
          <a:p>
            <a:r>
              <a:rPr lang="en-US" dirty="0"/>
              <a:t>Kwartler </a:t>
            </a:r>
          </a:p>
        </p:txBody>
      </p:sp>
    </p:spTree>
    <p:extLst>
      <p:ext uri="{BB962C8B-B14F-4D97-AF65-F5344CB8AC3E}">
        <p14:creationId xmlns:p14="http://schemas.microsoft.com/office/powerpoint/2010/main" val="22678102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5/22/24</a:t>
            </a:fld>
            <a:endParaRPr lang="en-US"/>
          </a:p>
        </p:txBody>
      </p:sp>
      <p:sp>
        <p:nvSpPr>
          <p:cNvPr id="3" name="Title 2"/>
          <p:cNvSpPr>
            <a:spLocks noGrp="1"/>
          </p:cNvSpPr>
          <p:nvPr>
            <p:ph type="title"/>
          </p:nvPr>
        </p:nvSpPr>
        <p:spPr>
          <a:xfrm>
            <a:off x="270985" y="365126"/>
            <a:ext cx="8686800" cy="591477"/>
          </a:xfrm>
        </p:spPr>
        <p:txBody>
          <a:bodyPr/>
          <a:lstStyle/>
          <a:p>
            <a:r>
              <a:rPr lang="en-US" sz="2800" dirty="0"/>
              <a:t>Vector Embeddings&gt; Generative [GPT]</a:t>
            </a:r>
          </a:p>
        </p:txBody>
      </p:sp>
      <p:sp>
        <p:nvSpPr>
          <p:cNvPr id="4" name="Slide Number Placeholder 3"/>
          <p:cNvSpPr>
            <a:spLocks noGrp="1"/>
          </p:cNvSpPr>
          <p:nvPr>
            <p:ph type="sldNum" sz="quarter" idx="12"/>
          </p:nvPr>
        </p:nvSpPr>
        <p:spPr/>
        <p:txBody>
          <a:bodyPr/>
          <a:lstStyle/>
          <a:p>
            <a:fld id="{37290FF7-652B-4475-AEAB-8B1A5D23AE09}" type="slidenum">
              <a:rPr lang="en-US" smtClean="0"/>
              <a:t>10</a:t>
            </a:fld>
            <a:endParaRPr lang="en-US"/>
          </a:p>
        </p:txBody>
      </p:sp>
      <p:sp>
        <p:nvSpPr>
          <p:cNvPr id="6" name="Rectangle 5"/>
          <p:cNvSpPr/>
          <p:nvPr/>
        </p:nvSpPr>
        <p:spPr>
          <a:xfrm>
            <a:off x="270985" y="1173079"/>
            <a:ext cx="8686800" cy="45719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sz="1800" kern="1200" dirty="0">
                <a:solidFill>
                  <a:prstClr val="white"/>
                </a:solidFill>
                <a:latin typeface="+mj-lt"/>
                <a:cs typeface="Arial Unicode MS" panose="020B0604020202020204" pitchFamily="34" charset="-128"/>
              </a:rPr>
              <a:t>“</a:t>
            </a:r>
            <a:r>
              <a:rPr lang="en-US" sz="1800" kern="1200" dirty="0" err="1">
                <a:solidFill>
                  <a:prstClr val="white"/>
                </a:solidFill>
                <a:latin typeface="+mj-lt"/>
                <a:cs typeface="Arial Unicode MS" panose="020B0604020202020204" pitchFamily="34" charset="-128"/>
              </a:rPr>
              <a:t>Lebron</a:t>
            </a:r>
            <a:r>
              <a:rPr lang="en-US" sz="1800" kern="1200" dirty="0">
                <a:solidFill>
                  <a:prstClr val="white"/>
                </a:solidFill>
                <a:latin typeface="+mj-lt"/>
                <a:cs typeface="Arial Unicode MS" panose="020B0604020202020204" pitchFamily="34" charset="-128"/>
              </a:rPr>
              <a:t> James hit a tough shot.”</a:t>
            </a:r>
          </a:p>
        </p:txBody>
      </p:sp>
      <p:sp>
        <p:nvSpPr>
          <p:cNvPr id="15" name="Rectangle 14"/>
          <p:cNvSpPr/>
          <p:nvPr/>
        </p:nvSpPr>
        <p:spPr>
          <a:xfrm>
            <a:off x="300038" y="1727072"/>
            <a:ext cx="8657747" cy="643531"/>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mj-lt"/>
              </a:rPr>
              <a:t>Vectors exist for the terms – vector for Lebron James, has commonalities with basketball, celebrity, &amp; male in many dimensions simultaneously.</a:t>
            </a:r>
          </a:p>
        </p:txBody>
      </p:sp>
      <p:sp>
        <p:nvSpPr>
          <p:cNvPr id="21" name="Footer Placeholder 5">
            <a:extLst>
              <a:ext uri="{FF2B5EF4-FFF2-40B4-BE49-F238E27FC236}">
                <a16:creationId xmlns:a16="http://schemas.microsoft.com/office/drawing/2014/main" id="{400668B5-1689-45BD-A3E9-6F4F8F383948}"/>
              </a:ext>
            </a:extLst>
          </p:cNvPr>
          <p:cNvSpPr>
            <a:spLocks noGrp="1"/>
          </p:cNvSpPr>
          <p:nvPr>
            <p:ph type="ftr" sz="quarter" idx="3"/>
          </p:nvPr>
        </p:nvSpPr>
        <p:spPr>
          <a:xfrm>
            <a:off x="3028950" y="6356351"/>
            <a:ext cx="3086100" cy="365125"/>
          </a:xfrm>
        </p:spPr>
        <p:txBody>
          <a:bodyPr/>
          <a:lstStyle/>
          <a:p>
            <a:r>
              <a:rPr lang="en-US" dirty="0"/>
              <a:t>Kwartler </a:t>
            </a:r>
          </a:p>
        </p:txBody>
      </p:sp>
      <p:pic>
        <p:nvPicPr>
          <p:cNvPr id="1026" name="Picture 2" descr="Understanding Multi-Dimensionality in Vector Space Modeling | Pythonic  Excursions">
            <a:extLst>
              <a:ext uri="{FF2B5EF4-FFF2-40B4-BE49-F238E27FC236}">
                <a16:creationId xmlns:a16="http://schemas.microsoft.com/office/drawing/2014/main" id="{A7B31B90-01B1-B17D-FC3D-C8BEF0B0C8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08218" y="2443755"/>
            <a:ext cx="5395403" cy="36156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0434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5/22/24</a:t>
            </a:fld>
            <a:endParaRPr lang="en-US"/>
          </a:p>
        </p:txBody>
      </p:sp>
      <p:sp>
        <p:nvSpPr>
          <p:cNvPr id="3" name="Title 2"/>
          <p:cNvSpPr>
            <a:spLocks noGrp="1"/>
          </p:cNvSpPr>
          <p:nvPr>
            <p:ph type="title"/>
          </p:nvPr>
        </p:nvSpPr>
        <p:spPr/>
        <p:txBody>
          <a:bodyPr/>
          <a:lstStyle/>
          <a:p>
            <a:r>
              <a:rPr lang="en-US" dirty="0"/>
              <a:t>Generative [GPT]</a:t>
            </a:r>
          </a:p>
        </p:txBody>
      </p:sp>
      <p:sp>
        <p:nvSpPr>
          <p:cNvPr id="4" name="Slide Number Placeholder 3"/>
          <p:cNvSpPr>
            <a:spLocks noGrp="1"/>
          </p:cNvSpPr>
          <p:nvPr>
            <p:ph type="sldNum" sz="quarter" idx="12"/>
          </p:nvPr>
        </p:nvSpPr>
        <p:spPr/>
        <p:txBody>
          <a:bodyPr/>
          <a:lstStyle/>
          <a:p>
            <a:fld id="{37290FF7-652B-4475-AEAB-8B1A5D23AE09}" type="slidenum">
              <a:rPr lang="en-US" smtClean="0"/>
              <a:t>11</a:t>
            </a:fld>
            <a:endParaRPr lang="en-US"/>
          </a:p>
        </p:txBody>
      </p:sp>
      <p:sp>
        <p:nvSpPr>
          <p:cNvPr id="15" name="Rectangle 14"/>
          <p:cNvSpPr/>
          <p:nvPr/>
        </p:nvSpPr>
        <p:spPr>
          <a:xfrm>
            <a:off x="300038" y="1202816"/>
            <a:ext cx="8657747" cy="643531"/>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mj-lt"/>
              </a:rPr>
              <a:t>The model uses the vector representations of concepts along generate new patterns.</a:t>
            </a:r>
          </a:p>
        </p:txBody>
      </p:sp>
      <p:sp>
        <p:nvSpPr>
          <p:cNvPr id="21" name="Footer Placeholder 5">
            <a:extLst>
              <a:ext uri="{FF2B5EF4-FFF2-40B4-BE49-F238E27FC236}">
                <a16:creationId xmlns:a16="http://schemas.microsoft.com/office/drawing/2014/main" id="{400668B5-1689-45BD-A3E9-6F4F8F383948}"/>
              </a:ext>
            </a:extLst>
          </p:cNvPr>
          <p:cNvSpPr>
            <a:spLocks noGrp="1"/>
          </p:cNvSpPr>
          <p:nvPr>
            <p:ph type="ftr" sz="quarter" idx="3"/>
          </p:nvPr>
        </p:nvSpPr>
        <p:spPr>
          <a:xfrm>
            <a:off x="3028950" y="6356351"/>
            <a:ext cx="3086100" cy="365125"/>
          </a:xfrm>
        </p:spPr>
        <p:txBody>
          <a:bodyPr/>
          <a:lstStyle/>
          <a:p>
            <a:r>
              <a:rPr lang="en-US" dirty="0"/>
              <a:t>Kwartler </a:t>
            </a:r>
          </a:p>
        </p:txBody>
      </p:sp>
      <p:sp>
        <p:nvSpPr>
          <p:cNvPr id="9" name="TextBox 8">
            <a:extLst>
              <a:ext uri="{FF2B5EF4-FFF2-40B4-BE49-F238E27FC236}">
                <a16:creationId xmlns:a16="http://schemas.microsoft.com/office/drawing/2014/main" id="{BFE6A45C-AC84-FDF9-B2C8-336E393BA5A8}"/>
              </a:ext>
            </a:extLst>
          </p:cNvPr>
          <p:cNvSpPr txBox="1"/>
          <p:nvPr/>
        </p:nvSpPr>
        <p:spPr>
          <a:xfrm>
            <a:off x="167507" y="5764169"/>
            <a:ext cx="8922807" cy="338554"/>
          </a:xfrm>
          <a:prstGeom prst="rect">
            <a:avLst/>
          </a:prstGeom>
          <a:solidFill>
            <a:schemeClr val="accent1"/>
          </a:solidFill>
        </p:spPr>
        <p:txBody>
          <a:bodyPr wrap="square">
            <a:spAutoFit/>
          </a:bodyPr>
          <a:lstStyle/>
          <a:p>
            <a:pPr algn="ctr"/>
            <a:r>
              <a:rPr lang="en-US" sz="1600" b="1" dirty="0">
                <a:solidFill>
                  <a:schemeClr val="bg1"/>
                </a:solidFill>
              </a:rPr>
              <a:t>LLMs build token by token to arrive at a response.</a:t>
            </a:r>
            <a:endParaRPr lang="en-US" sz="1600" dirty="0">
              <a:solidFill>
                <a:schemeClr val="bg1"/>
              </a:solidFill>
            </a:endParaRPr>
          </a:p>
        </p:txBody>
      </p:sp>
      <p:sp>
        <p:nvSpPr>
          <p:cNvPr id="6" name="Rectangle 5">
            <a:extLst>
              <a:ext uri="{FF2B5EF4-FFF2-40B4-BE49-F238E27FC236}">
                <a16:creationId xmlns:a16="http://schemas.microsoft.com/office/drawing/2014/main" id="{805C057E-816A-30B2-487C-B98C534D2991}"/>
              </a:ext>
            </a:extLst>
          </p:cNvPr>
          <p:cNvSpPr/>
          <p:nvPr/>
        </p:nvSpPr>
        <p:spPr>
          <a:xfrm>
            <a:off x="2331592" y="2463299"/>
            <a:ext cx="708917" cy="164386"/>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F5145C30-4422-DBAD-D051-264C6B09536C}"/>
              </a:ext>
            </a:extLst>
          </p:cNvPr>
          <p:cNvSpPr/>
          <p:nvPr/>
        </p:nvSpPr>
        <p:spPr>
          <a:xfrm>
            <a:off x="2331591" y="2799120"/>
            <a:ext cx="708917" cy="164386"/>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BA5AC2F-484B-C2F7-BC1C-3D1C011521E8}"/>
              </a:ext>
            </a:extLst>
          </p:cNvPr>
          <p:cNvSpPr/>
          <p:nvPr/>
        </p:nvSpPr>
        <p:spPr>
          <a:xfrm>
            <a:off x="2331590" y="3134941"/>
            <a:ext cx="708917" cy="164386"/>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314BC8B9-AB87-A9F9-99EC-37C58BAD3E6A}"/>
              </a:ext>
            </a:extLst>
          </p:cNvPr>
          <p:cNvSpPr txBox="1"/>
          <p:nvPr/>
        </p:nvSpPr>
        <p:spPr>
          <a:xfrm>
            <a:off x="3132976" y="2360826"/>
            <a:ext cx="1037690" cy="369332"/>
          </a:xfrm>
          <a:prstGeom prst="rect">
            <a:avLst/>
          </a:prstGeom>
          <a:noFill/>
        </p:spPr>
        <p:txBody>
          <a:bodyPr wrap="square" rtlCol="0">
            <a:spAutoFit/>
          </a:bodyPr>
          <a:lstStyle/>
          <a:p>
            <a:r>
              <a:rPr lang="en-US" dirty="0"/>
              <a:t>Lebron</a:t>
            </a:r>
          </a:p>
        </p:txBody>
      </p:sp>
      <p:sp>
        <p:nvSpPr>
          <p:cNvPr id="12" name="TextBox 11">
            <a:extLst>
              <a:ext uri="{FF2B5EF4-FFF2-40B4-BE49-F238E27FC236}">
                <a16:creationId xmlns:a16="http://schemas.microsoft.com/office/drawing/2014/main" id="{B3753168-E97C-C359-6F2C-8D8677A90D9C}"/>
              </a:ext>
            </a:extLst>
          </p:cNvPr>
          <p:cNvSpPr txBox="1"/>
          <p:nvPr/>
        </p:nvSpPr>
        <p:spPr>
          <a:xfrm>
            <a:off x="3132976" y="2696647"/>
            <a:ext cx="1037690" cy="369332"/>
          </a:xfrm>
          <a:prstGeom prst="rect">
            <a:avLst/>
          </a:prstGeom>
          <a:noFill/>
        </p:spPr>
        <p:txBody>
          <a:bodyPr wrap="square" rtlCol="0">
            <a:spAutoFit/>
          </a:bodyPr>
          <a:lstStyle/>
          <a:p>
            <a:r>
              <a:rPr lang="en-US" dirty="0"/>
              <a:t>James</a:t>
            </a:r>
          </a:p>
        </p:txBody>
      </p:sp>
      <p:sp>
        <p:nvSpPr>
          <p:cNvPr id="13" name="TextBox 12">
            <a:extLst>
              <a:ext uri="{FF2B5EF4-FFF2-40B4-BE49-F238E27FC236}">
                <a16:creationId xmlns:a16="http://schemas.microsoft.com/office/drawing/2014/main" id="{1D462C65-72CE-3D92-11EF-D970929344D2}"/>
              </a:ext>
            </a:extLst>
          </p:cNvPr>
          <p:cNvSpPr txBox="1"/>
          <p:nvPr/>
        </p:nvSpPr>
        <p:spPr>
          <a:xfrm>
            <a:off x="3132976" y="3008127"/>
            <a:ext cx="1037690" cy="369332"/>
          </a:xfrm>
          <a:prstGeom prst="rect">
            <a:avLst/>
          </a:prstGeom>
          <a:noFill/>
        </p:spPr>
        <p:txBody>
          <a:bodyPr wrap="square" rtlCol="0">
            <a:spAutoFit/>
          </a:bodyPr>
          <a:lstStyle/>
          <a:p>
            <a:r>
              <a:rPr lang="en-US" dirty="0"/>
              <a:t>hit</a:t>
            </a:r>
          </a:p>
        </p:txBody>
      </p:sp>
      <p:sp>
        <p:nvSpPr>
          <p:cNvPr id="14" name="Rectangle 13">
            <a:extLst>
              <a:ext uri="{FF2B5EF4-FFF2-40B4-BE49-F238E27FC236}">
                <a16:creationId xmlns:a16="http://schemas.microsoft.com/office/drawing/2014/main" id="{890757F2-F07D-5AB3-8359-1FCACD6CA4D4}"/>
              </a:ext>
            </a:extLst>
          </p:cNvPr>
          <p:cNvSpPr/>
          <p:nvPr/>
        </p:nvSpPr>
        <p:spPr>
          <a:xfrm>
            <a:off x="2331590" y="3478996"/>
            <a:ext cx="708917" cy="164386"/>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C4C3AB77-6A3C-47BA-DCF7-C5749444C097}"/>
              </a:ext>
            </a:extLst>
          </p:cNvPr>
          <p:cNvSpPr txBox="1"/>
          <p:nvPr/>
        </p:nvSpPr>
        <p:spPr>
          <a:xfrm>
            <a:off x="3132976" y="3359259"/>
            <a:ext cx="1037690" cy="369332"/>
          </a:xfrm>
          <a:prstGeom prst="rect">
            <a:avLst/>
          </a:prstGeom>
          <a:noFill/>
        </p:spPr>
        <p:txBody>
          <a:bodyPr wrap="square" rtlCol="0">
            <a:spAutoFit/>
          </a:bodyPr>
          <a:lstStyle/>
          <a:p>
            <a:r>
              <a:rPr lang="en-US" dirty="0"/>
              <a:t>a</a:t>
            </a:r>
          </a:p>
        </p:txBody>
      </p:sp>
      <p:sp>
        <p:nvSpPr>
          <p:cNvPr id="17" name="Rectangle 16">
            <a:extLst>
              <a:ext uri="{FF2B5EF4-FFF2-40B4-BE49-F238E27FC236}">
                <a16:creationId xmlns:a16="http://schemas.microsoft.com/office/drawing/2014/main" id="{E2B5D9C4-3F72-E0E5-0AE4-6EAEB65F71A8}"/>
              </a:ext>
            </a:extLst>
          </p:cNvPr>
          <p:cNvSpPr/>
          <p:nvPr/>
        </p:nvSpPr>
        <p:spPr>
          <a:xfrm>
            <a:off x="2331590" y="4123507"/>
            <a:ext cx="708917" cy="164386"/>
          </a:xfrm>
          <a:prstGeom prst="rect">
            <a:avLst/>
          </a:prstGeom>
          <a:solidFill>
            <a:schemeClr val="accent1">
              <a:lumMod val="40000"/>
              <a:lumOff val="60000"/>
            </a:schemeClr>
          </a:solidFill>
          <a:ln>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7FB624E9-4115-121B-57D3-0A382CB0786D}"/>
              </a:ext>
            </a:extLst>
          </p:cNvPr>
          <p:cNvSpPr txBox="1"/>
          <p:nvPr/>
        </p:nvSpPr>
        <p:spPr>
          <a:xfrm>
            <a:off x="3050784" y="4003770"/>
            <a:ext cx="1037690" cy="369332"/>
          </a:xfrm>
          <a:prstGeom prst="rect">
            <a:avLst/>
          </a:prstGeom>
          <a:noFill/>
        </p:spPr>
        <p:txBody>
          <a:bodyPr wrap="square" rtlCol="0">
            <a:spAutoFit/>
          </a:bodyPr>
          <a:lstStyle/>
          <a:p>
            <a:r>
              <a:rPr lang="en-US" dirty="0">
                <a:solidFill>
                  <a:schemeClr val="accent2"/>
                </a:solidFill>
              </a:rPr>
              <a:t>difficult</a:t>
            </a:r>
          </a:p>
        </p:txBody>
      </p:sp>
      <p:sp>
        <p:nvSpPr>
          <p:cNvPr id="20" name="Rectangle 19">
            <a:extLst>
              <a:ext uri="{FF2B5EF4-FFF2-40B4-BE49-F238E27FC236}">
                <a16:creationId xmlns:a16="http://schemas.microsoft.com/office/drawing/2014/main" id="{7C6E94D1-D543-C171-7479-5B8A302D7363}"/>
              </a:ext>
            </a:extLst>
          </p:cNvPr>
          <p:cNvSpPr/>
          <p:nvPr/>
        </p:nvSpPr>
        <p:spPr>
          <a:xfrm>
            <a:off x="4052512" y="4120988"/>
            <a:ext cx="708917" cy="164386"/>
          </a:xfrm>
          <a:prstGeom prst="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27691C68-2F4B-C210-F1A9-25A3D873EA35}"/>
              </a:ext>
            </a:extLst>
          </p:cNvPr>
          <p:cNvSpPr txBox="1"/>
          <p:nvPr/>
        </p:nvSpPr>
        <p:spPr>
          <a:xfrm>
            <a:off x="4740884" y="4001251"/>
            <a:ext cx="1037690" cy="369332"/>
          </a:xfrm>
          <a:prstGeom prst="rect">
            <a:avLst/>
          </a:prstGeom>
          <a:noFill/>
        </p:spPr>
        <p:txBody>
          <a:bodyPr wrap="square" rtlCol="0">
            <a:spAutoFit/>
          </a:bodyPr>
          <a:lstStyle/>
          <a:p>
            <a:r>
              <a:rPr lang="en-US" dirty="0"/>
              <a:t>tough</a:t>
            </a:r>
          </a:p>
        </p:txBody>
      </p:sp>
      <p:sp>
        <p:nvSpPr>
          <p:cNvPr id="23" name="Rectangle 22">
            <a:extLst>
              <a:ext uri="{FF2B5EF4-FFF2-40B4-BE49-F238E27FC236}">
                <a16:creationId xmlns:a16="http://schemas.microsoft.com/office/drawing/2014/main" id="{014BA3B9-293B-385F-CBFC-6B4F1FC20D2C}"/>
              </a:ext>
            </a:extLst>
          </p:cNvPr>
          <p:cNvSpPr/>
          <p:nvPr/>
        </p:nvSpPr>
        <p:spPr>
          <a:xfrm>
            <a:off x="5485761" y="4120988"/>
            <a:ext cx="708917" cy="164386"/>
          </a:xfrm>
          <a:prstGeom prst="rect">
            <a:avLst/>
          </a:prstGeom>
          <a:solidFill>
            <a:schemeClr val="accent1">
              <a:lumMod val="40000"/>
              <a:lumOff val="60000"/>
            </a:schemeClr>
          </a:solidFill>
          <a:ln>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CB27160F-8744-B01D-FE47-4F1AEF3396AA}"/>
              </a:ext>
            </a:extLst>
          </p:cNvPr>
          <p:cNvSpPr txBox="1"/>
          <p:nvPr/>
        </p:nvSpPr>
        <p:spPr>
          <a:xfrm>
            <a:off x="6163859" y="4001251"/>
            <a:ext cx="1037690" cy="369332"/>
          </a:xfrm>
          <a:prstGeom prst="rect">
            <a:avLst/>
          </a:prstGeom>
          <a:noFill/>
        </p:spPr>
        <p:txBody>
          <a:bodyPr wrap="square" rtlCol="0">
            <a:spAutoFit/>
          </a:bodyPr>
          <a:lstStyle/>
          <a:p>
            <a:r>
              <a:rPr lang="en-US" dirty="0">
                <a:solidFill>
                  <a:schemeClr val="accent2"/>
                </a:solidFill>
              </a:rPr>
              <a:t>hard</a:t>
            </a:r>
          </a:p>
        </p:txBody>
      </p:sp>
      <p:cxnSp>
        <p:nvCxnSpPr>
          <p:cNvPr id="26" name="Elbow Connector 25">
            <a:extLst>
              <a:ext uri="{FF2B5EF4-FFF2-40B4-BE49-F238E27FC236}">
                <a16:creationId xmlns:a16="http://schemas.microsoft.com/office/drawing/2014/main" id="{C5116293-8A02-EA90-B758-445BC0B7D7ED}"/>
              </a:ext>
            </a:extLst>
          </p:cNvPr>
          <p:cNvCxnSpPr>
            <a:stCxn id="14" idx="2"/>
            <a:endCxn id="20" idx="0"/>
          </p:cNvCxnSpPr>
          <p:nvPr/>
        </p:nvCxnSpPr>
        <p:spPr>
          <a:xfrm rot="16200000" flipH="1">
            <a:off x="3307707" y="3021724"/>
            <a:ext cx="477606" cy="1720922"/>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10036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5/22/24</a:t>
            </a:fld>
            <a:endParaRPr lang="en-US"/>
          </a:p>
        </p:txBody>
      </p:sp>
      <p:sp>
        <p:nvSpPr>
          <p:cNvPr id="3" name="Title 2"/>
          <p:cNvSpPr>
            <a:spLocks noGrp="1"/>
          </p:cNvSpPr>
          <p:nvPr>
            <p:ph type="title"/>
          </p:nvPr>
        </p:nvSpPr>
        <p:spPr/>
        <p:txBody>
          <a:bodyPr/>
          <a:lstStyle/>
          <a:p>
            <a:r>
              <a:rPr lang="en-US" dirty="0"/>
              <a:t>Generative [GPT]</a:t>
            </a:r>
          </a:p>
        </p:txBody>
      </p:sp>
      <p:sp>
        <p:nvSpPr>
          <p:cNvPr id="4" name="Slide Number Placeholder 3"/>
          <p:cNvSpPr>
            <a:spLocks noGrp="1"/>
          </p:cNvSpPr>
          <p:nvPr>
            <p:ph type="sldNum" sz="quarter" idx="12"/>
          </p:nvPr>
        </p:nvSpPr>
        <p:spPr/>
        <p:txBody>
          <a:bodyPr/>
          <a:lstStyle/>
          <a:p>
            <a:fld id="{37290FF7-652B-4475-AEAB-8B1A5D23AE09}" type="slidenum">
              <a:rPr lang="en-US" smtClean="0"/>
              <a:t>12</a:t>
            </a:fld>
            <a:endParaRPr lang="en-US"/>
          </a:p>
        </p:txBody>
      </p:sp>
      <p:sp>
        <p:nvSpPr>
          <p:cNvPr id="15" name="Rectangle 14"/>
          <p:cNvSpPr/>
          <p:nvPr/>
        </p:nvSpPr>
        <p:spPr>
          <a:xfrm>
            <a:off x="300038" y="1202816"/>
            <a:ext cx="8657747" cy="643531"/>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mj-lt"/>
              </a:rPr>
              <a:t>The model uses the vector representations of concepts along generate new patterns.</a:t>
            </a:r>
          </a:p>
        </p:txBody>
      </p:sp>
      <p:sp>
        <p:nvSpPr>
          <p:cNvPr id="21" name="Footer Placeholder 5">
            <a:extLst>
              <a:ext uri="{FF2B5EF4-FFF2-40B4-BE49-F238E27FC236}">
                <a16:creationId xmlns:a16="http://schemas.microsoft.com/office/drawing/2014/main" id="{400668B5-1689-45BD-A3E9-6F4F8F383948}"/>
              </a:ext>
            </a:extLst>
          </p:cNvPr>
          <p:cNvSpPr>
            <a:spLocks noGrp="1"/>
          </p:cNvSpPr>
          <p:nvPr>
            <p:ph type="ftr" sz="quarter" idx="3"/>
          </p:nvPr>
        </p:nvSpPr>
        <p:spPr>
          <a:xfrm>
            <a:off x="3028950" y="6356351"/>
            <a:ext cx="3086100" cy="365125"/>
          </a:xfrm>
        </p:spPr>
        <p:txBody>
          <a:bodyPr/>
          <a:lstStyle/>
          <a:p>
            <a:r>
              <a:rPr lang="en-US" dirty="0"/>
              <a:t>Kwartler </a:t>
            </a:r>
          </a:p>
        </p:txBody>
      </p:sp>
      <p:sp>
        <p:nvSpPr>
          <p:cNvPr id="9" name="TextBox 8">
            <a:extLst>
              <a:ext uri="{FF2B5EF4-FFF2-40B4-BE49-F238E27FC236}">
                <a16:creationId xmlns:a16="http://schemas.microsoft.com/office/drawing/2014/main" id="{BFE6A45C-AC84-FDF9-B2C8-336E393BA5A8}"/>
              </a:ext>
            </a:extLst>
          </p:cNvPr>
          <p:cNvSpPr txBox="1"/>
          <p:nvPr/>
        </p:nvSpPr>
        <p:spPr>
          <a:xfrm>
            <a:off x="167507" y="5764169"/>
            <a:ext cx="8922807" cy="338554"/>
          </a:xfrm>
          <a:prstGeom prst="rect">
            <a:avLst/>
          </a:prstGeom>
          <a:solidFill>
            <a:schemeClr val="accent1"/>
          </a:solidFill>
        </p:spPr>
        <p:txBody>
          <a:bodyPr wrap="square">
            <a:spAutoFit/>
          </a:bodyPr>
          <a:lstStyle/>
          <a:p>
            <a:pPr algn="ctr"/>
            <a:r>
              <a:rPr lang="en-US" sz="1600" b="1" dirty="0">
                <a:solidFill>
                  <a:schemeClr val="bg1"/>
                </a:solidFill>
              </a:rPr>
              <a:t>LLMs build token by token to arrive at a response.</a:t>
            </a:r>
            <a:endParaRPr lang="en-US" sz="1600" dirty="0">
              <a:solidFill>
                <a:schemeClr val="bg1"/>
              </a:solidFill>
            </a:endParaRPr>
          </a:p>
        </p:txBody>
      </p:sp>
      <p:sp>
        <p:nvSpPr>
          <p:cNvPr id="6" name="Rectangle 5">
            <a:extLst>
              <a:ext uri="{FF2B5EF4-FFF2-40B4-BE49-F238E27FC236}">
                <a16:creationId xmlns:a16="http://schemas.microsoft.com/office/drawing/2014/main" id="{805C057E-816A-30B2-487C-B98C534D2991}"/>
              </a:ext>
            </a:extLst>
          </p:cNvPr>
          <p:cNvSpPr/>
          <p:nvPr/>
        </p:nvSpPr>
        <p:spPr>
          <a:xfrm>
            <a:off x="2331592" y="2463299"/>
            <a:ext cx="708917" cy="164386"/>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F5145C30-4422-DBAD-D051-264C6B09536C}"/>
              </a:ext>
            </a:extLst>
          </p:cNvPr>
          <p:cNvSpPr/>
          <p:nvPr/>
        </p:nvSpPr>
        <p:spPr>
          <a:xfrm>
            <a:off x="2331591" y="2799120"/>
            <a:ext cx="708917" cy="164386"/>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BA5AC2F-484B-C2F7-BC1C-3D1C011521E8}"/>
              </a:ext>
            </a:extLst>
          </p:cNvPr>
          <p:cNvSpPr/>
          <p:nvPr/>
        </p:nvSpPr>
        <p:spPr>
          <a:xfrm>
            <a:off x="2331590" y="3134941"/>
            <a:ext cx="708917" cy="164386"/>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314BC8B9-AB87-A9F9-99EC-37C58BAD3E6A}"/>
              </a:ext>
            </a:extLst>
          </p:cNvPr>
          <p:cNvSpPr txBox="1"/>
          <p:nvPr/>
        </p:nvSpPr>
        <p:spPr>
          <a:xfrm>
            <a:off x="3132976" y="2360826"/>
            <a:ext cx="1037690" cy="369332"/>
          </a:xfrm>
          <a:prstGeom prst="rect">
            <a:avLst/>
          </a:prstGeom>
          <a:noFill/>
        </p:spPr>
        <p:txBody>
          <a:bodyPr wrap="square" rtlCol="0">
            <a:spAutoFit/>
          </a:bodyPr>
          <a:lstStyle/>
          <a:p>
            <a:r>
              <a:rPr lang="en-US" dirty="0"/>
              <a:t>Lebron</a:t>
            </a:r>
          </a:p>
        </p:txBody>
      </p:sp>
      <p:sp>
        <p:nvSpPr>
          <p:cNvPr id="12" name="TextBox 11">
            <a:extLst>
              <a:ext uri="{FF2B5EF4-FFF2-40B4-BE49-F238E27FC236}">
                <a16:creationId xmlns:a16="http://schemas.microsoft.com/office/drawing/2014/main" id="{B3753168-E97C-C359-6F2C-8D8677A90D9C}"/>
              </a:ext>
            </a:extLst>
          </p:cNvPr>
          <p:cNvSpPr txBox="1"/>
          <p:nvPr/>
        </p:nvSpPr>
        <p:spPr>
          <a:xfrm>
            <a:off x="3132976" y="2696647"/>
            <a:ext cx="1037690" cy="369332"/>
          </a:xfrm>
          <a:prstGeom prst="rect">
            <a:avLst/>
          </a:prstGeom>
          <a:noFill/>
        </p:spPr>
        <p:txBody>
          <a:bodyPr wrap="square" rtlCol="0">
            <a:spAutoFit/>
          </a:bodyPr>
          <a:lstStyle/>
          <a:p>
            <a:r>
              <a:rPr lang="en-US" dirty="0"/>
              <a:t>James</a:t>
            </a:r>
          </a:p>
        </p:txBody>
      </p:sp>
      <p:sp>
        <p:nvSpPr>
          <p:cNvPr id="13" name="TextBox 12">
            <a:extLst>
              <a:ext uri="{FF2B5EF4-FFF2-40B4-BE49-F238E27FC236}">
                <a16:creationId xmlns:a16="http://schemas.microsoft.com/office/drawing/2014/main" id="{1D462C65-72CE-3D92-11EF-D970929344D2}"/>
              </a:ext>
            </a:extLst>
          </p:cNvPr>
          <p:cNvSpPr txBox="1"/>
          <p:nvPr/>
        </p:nvSpPr>
        <p:spPr>
          <a:xfrm>
            <a:off x="3132976" y="3008127"/>
            <a:ext cx="1037690" cy="369332"/>
          </a:xfrm>
          <a:prstGeom prst="rect">
            <a:avLst/>
          </a:prstGeom>
          <a:noFill/>
        </p:spPr>
        <p:txBody>
          <a:bodyPr wrap="square" rtlCol="0">
            <a:spAutoFit/>
          </a:bodyPr>
          <a:lstStyle/>
          <a:p>
            <a:r>
              <a:rPr lang="en-US" dirty="0"/>
              <a:t>hit</a:t>
            </a:r>
          </a:p>
        </p:txBody>
      </p:sp>
      <p:sp>
        <p:nvSpPr>
          <p:cNvPr id="14" name="Rectangle 13">
            <a:extLst>
              <a:ext uri="{FF2B5EF4-FFF2-40B4-BE49-F238E27FC236}">
                <a16:creationId xmlns:a16="http://schemas.microsoft.com/office/drawing/2014/main" id="{890757F2-F07D-5AB3-8359-1FCACD6CA4D4}"/>
              </a:ext>
            </a:extLst>
          </p:cNvPr>
          <p:cNvSpPr/>
          <p:nvPr/>
        </p:nvSpPr>
        <p:spPr>
          <a:xfrm>
            <a:off x="2331590" y="3478996"/>
            <a:ext cx="708917" cy="164386"/>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C4C3AB77-6A3C-47BA-DCF7-C5749444C097}"/>
              </a:ext>
            </a:extLst>
          </p:cNvPr>
          <p:cNvSpPr txBox="1"/>
          <p:nvPr/>
        </p:nvSpPr>
        <p:spPr>
          <a:xfrm>
            <a:off x="3132976" y="3359259"/>
            <a:ext cx="1037690" cy="369332"/>
          </a:xfrm>
          <a:prstGeom prst="rect">
            <a:avLst/>
          </a:prstGeom>
          <a:noFill/>
        </p:spPr>
        <p:txBody>
          <a:bodyPr wrap="square" rtlCol="0">
            <a:spAutoFit/>
          </a:bodyPr>
          <a:lstStyle/>
          <a:p>
            <a:r>
              <a:rPr lang="en-US" dirty="0"/>
              <a:t>a</a:t>
            </a:r>
          </a:p>
        </p:txBody>
      </p:sp>
      <p:sp>
        <p:nvSpPr>
          <p:cNvPr id="17" name="Rectangle 16">
            <a:extLst>
              <a:ext uri="{FF2B5EF4-FFF2-40B4-BE49-F238E27FC236}">
                <a16:creationId xmlns:a16="http://schemas.microsoft.com/office/drawing/2014/main" id="{E2B5D9C4-3F72-E0E5-0AE4-6EAEB65F71A8}"/>
              </a:ext>
            </a:extLst>
          </p:cNvPr>
          <p:cNvSpPr/>
          <p:nvPr/>
        </p:nvSpPr>
        <p:spPr>
          <a:xfrm>
            <a:off x="2331590" y="4493374"/>
            <a:ext cx="708917" cy="164386"/>
          </a:xfrm>
          <a:prstGeom prst="rect">
            <a:avLst/>
          </a:prstGeom>
          <a:solidFill>
            <a:schemeClr val="accent1">
              <a:lumMod val="40000"/>
              <a:lumOff val="60000"/>
            </a:schemeClr>
          </a:solidFill>
          <a:ln>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7FB624E9-4115-121B-57D3-0A382CB0786D}"/>
              </a:ext>
            </a:extLst>
          </p:cNvPr>
          <p:cNvSpPr txBox="1"/>
          <p:nvPr/>
        </p:nvSpPr>
        <p:spPr>
          <a:xfrm>
            <a:off x="3050784" y="4373637"/>
            <a:ext cx="1037690" cy="369332"/>
          </a:xfrm>
          <a:prstGeom prst="rect">
            <a:avLst/>
          </a:prstGeom>
          <a:noFill/>
        </p:spPr>
        <p:txBody>
          <a:bodyPr wrap="square" rtlCol="0">
            <a:spAutoFit/>
          </a:bodyPr>
          <a:lstStyle/>
          <a:p>
            <a:r>
              <a:rPr lang="en-US" dirty="0">
                <a:solidFill>
                  <a:schemeClr val="accent2"/>
                </a:solidFill>
              </a:rPr>
              <a:t>steak</a:t>
            </a:r>
          </a:p>
        </p:txBody>
      </p:sp>
      <p:sp>
        <p:nvSpPr>
          <p:cNvPr id="20" name="Rectangle 19">
            <a:extLst>
              <a:ext uri="{FF2B5EF4-FFF2-40B4-BE49-F238E27FC236}">
                <a16:creationId xmlns:a16="http://schemas.microsoft.com/office/drawing/2014/main" id="{7C6E94D1-D543-C171-7479-5B8A302D7363}"/>
              </a:ext>
            </a:extLst>
          </p:cNvPr>
          <p:cNvSpPr/>
          <p:nvPr/>
        </p:nvSpPr>
        <p:spPr>
          <a:xfrm>
            <a:off x="4052512" y="4490855"/>
            <a:ext cx="708917" cy="164386"/>
          </a:xfrm>
          <a:prstGeom prst="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27691C68-2F4B-C210-F1A9-25A3D873EA35}"/>
              </a:ext>
            </a:extLst>
          </p:cNvPr>
          <p:cNvSpPr txBox="1"/>
          <p:nvPr/>
        </p:nvSpPr>
        <p:spPr>
          <a:xfrm>
            <a:off x="4740884" y="4371118"/>
            <a:ext cx="1037690" cy="369332"/>
          </a:xfrm>
          <a:prstGeom prst="rect">
            <a:avLst/>
          </a:prstGeom>
          <a:noFill/>
        </p:spPr>
        <p:txBody>
          <a:bodyPr wrap="square" rtlCol="0">
            <a:spAutoFit/>
          </a:bodyPr>
          <a:lstStyle/>
          <a:p>
            <a:r>
              <a:rPr lang="en-US" dirty="0"/>
              <a:t>shot</a:t>
            </a:r>
          </a:p>
        </p:txBody>
      </p:sp>
      <p:sp>
        <p:nvSpPr>
          <p:cNvPr id="23" name="Rectangle 22">
            <a:extLst>
              <a:ext uri="{FF2B5EF4-FFF2-40B4-BE49-F238E27FC236}">
                <a16:creationId xmlns:a16="http://schemas.microsoft.com/office/drawing/2014/main" id="{014BA3B9-293B-385F-CBFC-6B4F1FC20D2C}"/>
              </a:ext>
            </a:extLst>
          </p:cNvPr>
          <p:cNvSpPr/>
          <p:nvPr/>
        </p:nvSpPr>
        <p:spPr>
          <a:xfrm>
            <a:off x="5485761" y="4490855"/>
            <a:ext cx="708917" cy="164386"/>
          </a:xfrm>
          <a:prstGeom prst="rect">
            <a:avLst/>
          </a:prstGeom>
          <a:solidFill>
            <a:schemeClr val="accent1">
              <a:lumMod val="40000"/>
              <a:lumOff val="60000"/>
            </a:schemeClr>
          </a:solidFill>
          <a:ln>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CB27160F-8744-B01D-FE47-4F1AEF3396AA}"/>
              </a:ext>
            </a:extLst>
          </p:cNvPr>
          <p:cNvSpPr txBox="1"/>
          <p:nvPr/>
        </p:nvSpPr>
        <p:spPr>
          <a:xfrm>
            <a:off x="6163858" y="4371118"/>
            <a:ext cx="1151341" cy="369332"/>
          </a:xfrm>
          <a:prstGeom prst="rect">
            <a:avLst/>
          </a:prstGeom>
          <a:noFill/>
        </p:spPr>
        <p:txBody>
          <a:bodyPr wrap="square" rtlCol="0">
            <a:spAutoFit/>
          </a:bodyPr>
          <a:lstStyle/>
          <a:p>
            <a:r>
              <a:rPr lang="en-US" dirty="0">
                <a:solidFill>
                  <a:schemeClr val="accent2"/>
                </a:solidFill>
              </a:rPr>
              <a:t>3-pointer</a:t>
            </a:r>
          </a:p>
        </p:txBody>
      </p:sp>
      <p:cxnSp>
        <p:nvCxnSpPr>
          <p:cNvPr id="26" name="Elbow Connector 25">
            <a:extLst>
              <a:ext uri="{FF2B5EF4-FFF2-40B4-BE49-F238E27FC236}">
                <a16:creationId xmlns:a16="http://schemas.microsoft.com/office/drawing/2014/main" id="{C5116293-8A02-EA90-B758-445BC0B7D7ED}"/>
              </a:ext>
            </a:extLst>
          </p:cNvPr>
          <p:cNvCxnSpPr>
            <a:cxnSpLocks/>
            <a:stCxn id="5" idx="2"/>
            <a:endCxn id="20" idx="0"/>
          </p:cNvCxnSpPr>
          <p:nvPr/>
        </p:nvCxnSpPr>
        <p:spPr>
          <a:xfrm rot="16200000" flipH="1">
            <a:off x="3296685" y="3380569"/>
            <a:ext cx="509926" cy="1710645"/>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66805FB6-23E5-AF03-5A3B-E6A8C5B8E527}"/>
              </a:ext>
            </a:extLst>
          </p:cNvPr>
          <p:cNvSpPr/>
          <p:nvPr/>
        </p:nvSpPr>
        <p:spPr>
          <a:xfrm>
            <a:off x="2341867" y="3816543"/>
            <a:ext cx="708917" cy="164386"/>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D4DAE35D-4DA6-DCD0-E66D-54E5E7DB3F47}"/>
              </a:ext>
            </a:extLst>
          </p:cNvPr>
          <p:cNvSpPr txBox="1"/>
          <p:nvPr/>
        </p:nvSpPr>
        <p:spPr>
          <a:xfrm>
            <a:off x="3143253" y="3696806"/>
            <a:ext cx="1037690" cy="369332"/>
          </a:xfrm>
          <a:prstGeom prst="rect">
            <a:avLst/>
          </a:prstGeom>
          <a:noFill/>
        </p:spPr>
        <p:txBody>
          <a:bodyPr wrap="square" rtlCol="0">
            <a:spAutoFit/>
          </a:bodyPr>
          <a:lstStyle/>
          <a:p>
            <a:r>
              <a:rPr lang="en-US" dirty="0"/>
              <a:t>tough</a:t>
            </a:r>
          </a:p>
        </p:txBody>
      </p:sp>
    </p:spTree>
    <p:extLst>
      <p:ext uri="{BB962C8B-B14F-4D97-AF65-F5344CB8AC3E}">
        <p14:creationId xmlns:p14="http://schemas.microsoft.com/office/powerpoint/2010/main" val="4089601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580FFB7-AA7F-D263-4E69-E69D3A669652}"/>
              </a:ext>
            </a:extLst>
          </p:cNvPr>
          <p:cNvSpPr>
            <a:spLocks noGrp="1"/>
          </p:cNvSpPr>
          <p:nvPr>
            <p:ph type="dt" sz="half" idx="10"/>
          </p:nvPr>
        </p:nvSpPr>
        <p:spPr/>
        <p:txBody>
          <a:bodyPr/>
          <a:lstStyle/>
          <a:p>
            <a:fld id="{6700A58B-DD98-43D0-B791-721480A02982}" type="datetime1">
              <a:rPr lang="en-US" smtClean="0"/>
              <a:t>5/22/24</a:t>
            </a:fld>
            <a:endParaRPr lang="en-US"/>
          </a:p>
        </p:txBody>
      </p:sp>
      <p:sp>
        <p:nvSpPr>
          <p:cNvPr id="3" name="Title 2">
            <a:extLst>
              <a:ext uri="{FF2B5EF4-FFF2-40B4-BE49-F238E27FC236}">
                <a16:creationId xmlns:a16="http://schemas.microsoft.com/office/drawing/2014/main" id="{B4D2E1D0-E3E0-656E-4CCE-D2B6F909E08D}"/>
              </a:ext>
            </a:extLst>
          </p:cNvPr>
          <p:cNvSpPr>
            <a:spLocks noGrp="1"/>
          </p:cNvSpPr>
          <p:nvPr>
            <p:ph type="title"/>
          </p:nvPr>
        </p:nvSpPr>
        <p:spPr/>
        <p:txBody>
          <a:bodyPr/>
          <a:lstStyle/>
          <a:p>
            <a:endParaRPr lang="en-US"/>
          </a:p>
        </p:txBody>
      </p:sp>
      <p:sp>
        <p:nvSpPr>
          <p:cNvPr id="4" name="Slide Number Placeholder 3">
            <a:extLst>
              <a:ext uri="{FF2B5EF4-FFF2-40B4-BE49-F238E27FC236}">
                <a16:creationId xmlns:a16="http://schemas.microsoft.com/office/drawing/2014/main" id="{B6458B23-C9D7-A292-45E6-9B1699DC1829}"/>
              </a:ext>
            </a:extLst>
          </p:cNvPr>
          <p:cNvSpPr>
            <a:spLocks noGrp="1"/>
          </p:cNvSpPr>
          <p:nvPr>
            <p:ph type="sldNum" sz="quarter" idx="12"/>
          </p:nvPr>
        </p:nvSpPr>
        <p:spPr/>
        <p:txBody>
          <a:bodyPr/>
          <a:lstStyle/>
          <a:p>
            <a:fld id="{37290FF7-652B-4475-AEAB-8B1A5D23AE09}" type="slidenum">
              <a:rPr lang="en-US" smtClean="0"/>
              <a:t>13</a:t>
            </a:fld>
            <a:endParaRPr lang="en-US"/>
          </a:p>
        </p:txBody>
      </p:sp>
      <p:sp>
        <p:nvSpPr>
          <p:cNvPr id="5" name="Footer Placeholder 4">
            <a:extLst>
              <a:ext uri="{FF2B5EF4-FFF2-40B4-BE49-F238E27FC236}">
                <a16:creationId xmlns:a16="http://schemas.microsoft.com/office/drawing/2014/main" id="{C91E8A9D-9AD8-1561-DCAC-6D88C7EA99B8}"/>
              </a:ext>
            </a:extLst>
          </p:cNvPr>
          <p:cNvSpPr>
            <a:spLocks noGrp="1"/>
          </p:cNvSpPr>
          <p:nvPr>
            <p:ph type="ftr" sz="quarter" idx="3"/>
          </p:nvPr>
        </p:nvSpPr>
        <p:spPr/>
        <p:txBody>
          <a:bodyPr/>
          <a:lstStyle/>
          <a:p>
            <a:r>
              <a:rPr lang="en-US"/>
              <a:t>Kwartler </a:t>
            </a:r>
            <a:endParaRPr lang="en-US" dirty="0"/>
          </a:p>
        </p:txBody>
      </p:sp>
      <p:pic>
        <p:nvPicPr>
          <p:cNvPr id="6" name="LM Studio - 4 April 2024">
            <a:hlinkClick r:id="" action="ppaction://media"/>
            <a:extLst>
              <a:ext uri="{FF2B5EF4-FFF2-40B4-BE49-F238E27FC236}">
                <a16:creationId xmlns:a16="http://schemas.microsoft.com/office/drawing/2014/main" id="{2C7DA33A-2C01-966B-E2A4-9DDA0DDEC27B}"/>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6485" y="1294544"/>
            <a:ext cx="9131156" cy="3246633"/>
          </a:xfrm>
          <a:prstGeom prst="rect">
            <a:avLst/>
          </a:prstGeom>
        </p:spPr>
      </p:pic>
    </p:spTree>
    <p:extLst>
      <p:ext uri="{BB962C8B-B14F-4D97-AF65-F5344CB8AC3E}">
        <p14:creationId xmlns:p14="http://schemas.microsoft.com/office/powerpoint/2010/main" val="1494871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07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6"/>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6"/>
                                        </p:tgtEl>
                                      </p:cBhvr>
                                    </p:cmd>
                                  </p:childTnLst>
                                </p:cTn>
                              </p:par>
                            </p:childTnLst>
                          </p:cTn>
                        </p:par>
                      </p:childTnLst>
                    </p:cTn>
                  </p:par>
                </p:childTnLst>
              </p:cTn>
              <p:nextCondLst>
                <p:cond evt="onClick" delay="0">
                  <p:tgtEl>
                    <p:spTgt spid="6"/>
                  </p:tgtEl>
                </p:cond>
              </p:nextCondLst>
            </p:seq>
            <p:video>
              <p:cMediaNode vol="80000">
                <p:cTn id="12" fill="hold" display="0">
                  <p:stCondLst>
                    <p:cond delay="indefinite"/>
                  </p:stCondLst>
                </p:cTn>
                <p:tgtEl>
                  <p:spTgt spid="6"/>
                </p:tgtEl>
              </p:cMediaNode>
            </p:vide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7A9DC87-CCCE-4EA8-9710-E2F0D96545CD}"/>
              </a:ext>
            </a:extLst>
          </p:cNvPr>
          <p:cNvSpPr>
            <a:spLocks noGrp="1"/>
          </p:cNvSpPr>
          <p:nvPr>
            <p:ph type="dt" sz="half" idx="10"/>
          </p:nvPr>
        </p:nvSpPr>
        <p:spPr/>
        <p:txBody>
          <a:bodyPr/>
          <a:lstStyle/>
          <a:p>
            <a:fld id="{6700A58B-DD98-43D0-B791-721480A02982}" type="datetime1">
              <a:rPr lang="en-US" smtClean="0"/>
              <a:t>5/22/24</a:t>
            </a:fld>
            <a:endParaRPr lang="en-US"/>
          </a:p>
        </p:txBody>
      </p:sp>
      <p:sp>
        <p:nvSpPr>
          <p:cNvPr id="3" name="Title 2">
            <a:extLst>
              <a:ext uri="{FF2B5EF4-FFF2-40B4-BE49-F238E27FC236}">
                <a16:creationId xmlns:a16="http://schemas.microsoft.com/office/drawing/2014/main" id="{AAC1FF90-D23B-4C62-8146-7DE37DF2A587}"/>
              </a:ext>
            </a:extLst>
          </p:cNvPr>
          <p:cNvSpPr>
            <a:spLocks noGrp="1"/>
          </p:cNvSpPr>
          <p:nvPr>
            <p:ph type="title"/>
          </p:nvPr>
        </p:nvSpPr>
        <p:spPr/>
        <p:txBody>
          <a:bodyPr/>
          <a:lstStyle/>
          <a:p>
            <a:r>
              <a:rPr lang="en-US" dirty="0"/>
              <a:t>NLP/TM Challenges - Disambiguation</a:t>
            </a:r>
          </a:p>
        </p:txBody>
      </p:sp>
      <p:sp>
        <p:nvSpPr>
          <p:cNvPr id="4" name="Slide Number Placeholder 3">
            <a:extLst>
              <a:ext uri="{FF2B5EF4-FFF2-40B4-BE49-F238E27FC236}">
                <a16:creationId xmlns:a16="http://schemas.microsoft.com/office/drawing/2014/main" id="{359FD6CC-0906-46DF-AEE5-B29BF30B0B99}"/>
              </a:ext>
            </a:extLst>
          </p:cNvPr>
          <p:cNvSpPr>
            <a:spLocks noGrp="1"/>
          </p:cNvSpPr>
          <p:nvPr>
            <p:ph type="sldNum" sz="quarter" idx="12"/>
          </p:nvPr>
        </p:nvSpPr>
        <p:spPr/>
        <p:txBody>
          <a:bodyPr/>
          <a:lstStyle/>
          <a:p>
            <a:fld id="{37290FF7-652B-4475-AEAB-8B1A5D23AE09}" type="slidenum">
              <a:rPr lang="en-US" smtClean="0"/>
              <a:t>14</a:t>
            </a:fld>
            <a:endParaRPr lang="en-US"/>
          </a:p>
        </p:txBody>
      </p:sp>
      <p:sp>
        <p:nvSpPr>
          <p:cNvPr id="5" name="Footer Placeholder 4">
            <a:extLst>
              <a:ext uri="{FF2B5EF4-FFF2-40B4-BE49-F238E27FC236}">
                <a16:creationId xmlns:a16="http://schemas.microsoft.com/office/drawing/2014/main" id="{643FC5AB-3AEE-408C-B853-A913517B47EE}"/>
              </a:ext>
            </a:extLst>
          </p:cNvPr>
          <p:cNvSpPr>
            <a:spLocks noGrp="1"/>
          </p:cNvSpPr>
          <p:nvPr>
            <p:ph type="ftr" sz="quarter" idx="3"/>
          </p:nvPr>
        </p:nvSpPr>
        <p:spPr/>
        <p:txBody>
          <a:bodyPr/>
          <a:lstStyle/>
          <a:p>
            <a:r>
              <a:rPr lang="en-US" dirty="0"/>
              <a:t>Kwartler </a:t>
            </a:r>
          </a:p>
        </p:txBody>
      </p:sp>
      <p:sp>
        <p:nvSpPr>
          <p:cNvPr id="6" name="TextBox 5">
            <a:extLst>
              <a:ext uri="{FF2B5EF4-FFF2-40B4-BE49-F238E27FC236}">
                <a16:creationId xmlns:a16="http://schemas.microsoft.com/office/drawing/2014/main" id="{DC6D6A58-3A20-4488-97B4-63362CB05E1F}"/>
              </a:ext>
            </a:extLst>
          </p:cNvPr>
          <p:cNvSpPr txBox="1"/>
          <p:nvPr/>
        </p:nvSpPr>
        <p:spPr>
          <a:xfrm>
            <a:off x="62776" y="2514607"/>
            <a:ext cx="4286351" cy="2308324"/>
          </a:xfrm>
          <a:prstGeom prst="rect">
            <a:avLst/>
          </a:prstGeom>
          <a:noFill/>
        </p:spPr>
        <p:txBody>
          <a:bodyPr wrap="square" rtlCol="0">
            <a:spAutoFit/>
          </a:bodyPr>
          <a:lstStyle/>
          <a:p>
            <a:pPr marL="112713" indent="-112713" defTabSz="457200">
              <a:buFont typeface="Arial"/>
              <a:buChar char="•"/>
            </a:pPr>
            <a:r>
              <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I cooked waterfowl </a:t>
            </a:r>
            <a:r>
              <a:rPr lang="en-US"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for her to eat.</a:t>
            </a:r>
            <a:endPar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marL="112713" indent="-112713" defTabSz="457200">
              <a:buFont typeface="Arial"/>
              <a:buChar char="•"/>
            </a:pPr>
            <a:endPar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marL="112713" indent="-112713" defTabSz="457200">
              <a:buFont typeface="Arial"/>
              <a:buChar char="•"/>
            </a:pPr>
            <a:r>
              <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I cooked waterfowl belonging to her.</a:t>
            </a:r>
          </a:p>
          <a:p>
            <a:pPr marL="112713" indent="-112713" defTabSz="457200">
              <a:buFont typeface="Arial"/>
              <a:buChar char="•"/>
            </a:pPr>
            <a:endPar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marL="112713" indent="-112713" defTabSz="457200">
              <a:buFont typeface="Arial"/>
              <a:buChar char="•"/>
            </a:pPr>
            <a:r>
              <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I created the (clay?) duck and gave it to her.</a:t>
            </a:r>
          </a:p>
          <a:p>
            <a:pPr marL="112713" indent="-112713" defTabSz="457200">
              <a:buFont typeface="Arial"/>
              <a:buChar char="•"/>
            </a:pPr>
            <a:endPar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marL="112713" indent="-112713" defTabSz="457200">
              <a:buFont typeface="Arial"/>
              <a:buChar char="•"/>
            </a:pPr>
            <a:r>
              <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Duck!!</a:t>
            </a:r>
          </a:p>
        </p:txBody>
      </p:sp>
      <p:sp>
        <p:nvSpPr>
          <p:cNvPr id="7" name="Rectangle 6">
            <a:extLst>
              <a:ext uri="{FF2B5EF4-FFF2-40B4-BE49-F238E27FC236}">
                <a16:creationId xmlns:a16="http://schemas.microsoft.com/office/drawing/2014/main" id="{2F1FAD3F-1565-49B4-9CC7-C9EDCC8FF06A}"/>
              </a:ext>
            </a:extLst>
          </p:cNvPr>
          <p:cNvSpPr/>
          <p:nvPr/>
        </p:nvSpPr>
        <p:spPr>
          <a:xfrm>
            <a:off x="62776" y="1505484"/>
            <a:ext cx="4422153" cy="594911"/>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600" dirty="0">
                <a:solidFill>
                  <a:schemeClr val="bg1"/>
                </a:solidFill>
              </a:rPr>
              <a:t>I made her duck.</a:t>
            </a:r>
          </a:p>
        </p:txBody>
      </p:sp>
      <p:sp>
        <p:nvSpPr>
          <p:cNvPr id="8" name="Rectangle 7">
            <a:extLst>
              <a:ext uri="{FF2B5EF4-FFF2-40B4-BE49-F238E27FC236}">
                <a16:creationId xmlns:a16="http://schemas.microsoft.com/office/drawing/2014/main" id="{93FF29A7-B7FF-43E4-9ED4-98CDDA6AB3BD}"/>
              </a:ext>
            </a:extLst>
          </p:cNvPr>
          <p:cNvSpPr/>
          <p:nvPr/>
        </p:nvSpPr>
        <p:spPr>
          <a:xfrm>
            <a:off x="62776" y="1643197"/>
            <a:ext cx="4422153" cy="369834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2"/>
              </a:solidFill>
            </a:endParaRPr>
          </a:p>
        </p:txBody>
      </p:sp>
      <p:pic>
        <p:nvPicPr>
          <p:cNvPr id="9" name="Picture 2" descr="Yellow Duck Toy on White Surface">
            <a:extLst>
              <a:ext uri="{FF2B5EF4-FFF2-40B4-BE49-F238E27FC236}">
                <a16:creationId xmlns:a16="http://schemas.microsoft.com/office/drawing/2014/main" id="{0C9F7E69-CFDE-4838-88A3-6F5639761B6F}"/>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45608" t="20000" r="12544" b="15823"/>
          <a:stretch/>
        </p:blipFill>
        <p:spPr bwMode="auto">
          <a:xfrm>
            <a:off x="1106401" y="5513146"/>
            <a:ext cx="930142" cy="104673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Image result for dodgeball">
            <a:extLst>
              <a:ext uri="{FF2B5EF4-FFF2-40B4-BE49-F238E27FC236}">
                <a16:creationId xmlns:a16="http://schemas.microsoft.com/office/drawing/2014/main" id="{B6196748-F4B0-4CEC-9AAB-9CCA77C6651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6064" y="5492175"/>
            <a:ext cx="781633" cy="104673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descr="Image result for peking duck">
            <a:extLst>
              <a:ext uri="{FF2B5EF4-FFF2-40B4-BE49-F238E27FC236}">
                <a16:creationId xmlns:a16="http://schemas.microsoft.com/office/drawing/2014/main" id="{888D3EF9-BDF1-40C8-A805-22F3311C370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257412" y="5492175"/>
            <a:ext cx="1138344" cy="94802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8" descr="Image result for duck sculpture">
            <a:extLst>
              <a:ext uri="{FF2B5EF4-FFF2-40B4-BE49-F238E27FC236}">
                <a16:creationId xmlns:a16="http://schemas.microsoft.com/office/drawing/2014/main" id="{E976162B-8028-4BBA-8C3B-A3C1898BE87F}"/>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890224" y="5513146"/>
            <a:ext cx="1046738" cy="1046738"/>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998D25B1-CFC8-A622-7CE5-6F2B26DFF45E}"/>
              </a:ext>
            </a:extLst>
          </p:cNvPr>
          <p:cNvSpPr txBox="1"/>
          <p:nvPr/>
        </p:nvSpPr>
        <p:spPr>
          <a:xfrm>
            <a:off x="4648346" y="2514607"/>
            <a:ext cx="4286351" cy="923330"/>
          </a:xfrm>
          <a:prstGeom prst="rect">
            <a:avLst/>
          </a:prstGeom>
          <a:noFill/>
        </p:spPr>
        <p:txBody>
          <a:bodyPr wrap="square" rtlCol="0">
            <a:spAutoFit/>
          </a:bodyPr>
          <a:lstStyle/>
          <a:p>
            <a:pPr marL="112713" indent="-112713" defTabSz="457200">
              <a:buFont typeface="Arial"/>
              <a:buChar char="•"/>
            </a:pPr>
            <a:r>
              <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Soccer match</a:t>
            </a:r>
          </a:p>
          <a:p>
            <a:pPr marL="112713" indent="-112713" defTabSz="457200">
              <a:buFont typeface="Arial"/>
              <a:buChar char="•"/>
            </a:pPr>
            <a:endPar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marL="112713" indent="-112713" defTabSz="457200">
              <a:buFont typeface="Arial"/>
              <a:buChar char="•"/>
            </a:pPr>
            <a:r>
              <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I see you’re up to nothing [lazy]</a:t>
            </a:r>
          </a:p>
        </p:txBody>
      </p:sp>
      <p:sp>
        <p:nvSpPr>
          <p:cNvPr id="14" name="Rectangle 13">
            <a:extLst>
              <a:ext uri="{FF2B5EF4-FFF2-40B4-BE49-F238E27FC236}">
                <a16:creationId xmlns:a16="http://schemas.microsoft.com/office/drawing/2014/main" id="{67C0348D-F4C7-0925-0139-9E5F63B57A1A}"/>
              </a:ext>
            </a:extLst>
          </p:cNvPr>
          <p:cNvSpPr/>
          <p:nvPr/>
        </p:nvSpPr>
        <p:spPr>
          <a:xfrm>
            <a:off x="4648346" y="1505484"/>
            <a:ext cx="4422153" cy="594911"/>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dirty="0">
                <a:solidFill>
                  <a:schemeClr val="bg1"/>
                </a:solidFill>
              </a:rPr>
              <a:t>Speech to text:</a:t>
            </a:r>
          </a:p>
          <a:p>
            <a:pPr algn="ctr"/>
            <a:r>
              <a:rPr lang="en-US" sz="2400" dirty="0">
                <a:solidFill>
                  <a:schemeClr val="bg1"/>
                </a:solidFill>
              </a:rPr>
              <a:t>“I see you’re up two nothing.”</a:t>
            </a:r>
          </a:p>
        </p:txBody>
      </p:sp>
      <p:sp>
        <p:nvSpPr>
          <p:cNvPr id="15" name="Rectangle 14">
            <a:extLst>
              <a:ext uri="{FF2B5EF4-FFF2-40B4-BE49-F238E27FC236}">
                <a16:creationId xmlns:a16="http://schemas.microsoft.com/office/drawing/2014/main" id="{F3A5E08A-5870-DDA1-B8F1-C9BEECF2F0F3}"/>
              </a:ext>
            </a:extLst>
          </p:cNvPr>
          <p:cNvSpPr/>
          <p:nvPr/>
        </p:nvSpPr>
        <p:spPr>
          <a:xfrm>
            <a:off x="4648346" y="1643197"/>
            <a:ext cx="4422153" cy="369834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2"/>
              </a:solidFill>
            </a:endParaRPr>
          </a:p>
        </p:txBody>
      </p:sp>
      <p:pic>
        <p:nvPicPr>
          <p:cNvPr id="16" name="Picture 15">
            <a:extLst>
              <a:ext uri="{FF2B5EF4-FFF2-40B4-BE49-F238E27FC236}">
                <a16:creationId xmlns:a16="http://schemas.microsoft.com/office/drawing/2014/main" id="{7AB312BF-93E0-4B14-E7D1-C221E468171F}"/>
              </a:ext>
            </a:extLst>
          </p:cNvPr>
          <p:cNvPicPr>
            <a:picLocks noChangeAspect="1"/>
          </p:cNvPicPr>
          <p:nvPr/>
        </p:nvPicPr>
        <p:blipFill>
          <a:blip r:embed="rId6"/>
          <a:stretch>
            <a:fillRect/>
          </a:stretch>
        </p:blipFill>
        <p:spPr>
          <a:xfrm>
            <a:off x="5582586" y="5457633"/>
            <a:ext cx="852914" cy="1102251"/>
          </a:xfrm>
          <a:prstGeom prst="rect">
            <a:avLst/>
          </a:prstGeom>
        </p:spPr>
      </p:pic>
      <p:pic>
        <p:nvPicPr>
          <p:cNvPr id="17" name="Picture 16">
            <a:extLst>
              <a:ext uri="{FF2B5EF4-FFF2-40B4-BE49-F238E27FC236}">
                <a16:creationId xmlns:a16="http://schemas.microsoft.com/office/drawing/2014/main" id="{1ACB09F4-1D93-D28B-C675-C0987B634A71}"/>
              </a:ext>
            </a:extLst>
          </p:cNvPr>
          <p:cNvPicPr>
            <a:picLocks noChangeAspect="1"/>
          </p:cNvPicPr>
          <p:nvPr/>
        </p:nvPicPr>
        <p:blipFill>
          <a:blip r:embed="rId7"/>
          <a:stretch>
            <a:fillRect/>
          </a:stretch>
        </p:blipFill>
        <p:spPr>
          <a:xfrm>
            <a:off x="7157259" y="5492175"/>
            <a:ext cx="930142" cy="919990"/>
          </a:xfrm>
          <a:prstGeom prst="rect">
            <a:avLst/>
          </a:prstGeom>
        </p:spPr>
      </p:pic>
    </p:spTree>
    <p:extLst>
      <p:ext uri="{BB962C8B-B14F-4D97-AF65-F5344CB8AC3E}">
        <p14:creationId xmlns:p14="http://schemas.microsoft.com/office/powerpoint/2010/main" val="27430761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E5B1B16-1E15-4A2F-9097-8ABAE2E62D36}"/>
              </a:ext>
            </a:extLst>
          </p:cNvPr>
          <p:cNvSpPr>
            <a:spLocks noGrp="1"/>
          </p:cNvSpPr>
          <p:nvPr>
            <p:ph type="dt" sz="half" idx="10"/>
          </p:nvPr>
        </p:nvSpPr>
        <p:spPr/>
        <p:txBody>
          <a:bodyPr/>
          <a:lstStyle/>
          <a:p>
            <a:fld id="{6700A58B-DD98-43D0-B791-721480A02982}" type="datetime1">
              <a:rPr lang="en-US" smtClean="0"/>
              <a:t>5/22/24</a:t>
            </a:fld>
            <a:endParaRPr lang="en-US"/>
          </a:p>
        </p:txBody>
      </p:sp>
      <p:sp>
        <p:nvSpPr>
          <p:cNvPr id="3" name="Title 2">
            <a:extLst>
              <a:ext uri="{FF2B5EF4-FFF2-40B4-BE49-F238E27FC236}">
                <a16:creationId xmlns:a16="http://schemas.microsoft.com/office/drawing/2014/main" id="{5559429D-103E-487B-AEEB-01ACACEA2321}"/>
              </a:ext>
            </a:extLst>
          </p:cNvPr>
          <p:cNvSpPr>
            <a:spLocks noGrp="1"/>
          </p:cNvSpPr>
          <p:nvPr>
            <p:ph type="title"/>
          </p:nvPr>
        </p:nvSpPr>
        <p:spPr/>
        <p:txBody>
          <a:bodyPr/>
          <a:lstStyle/>
          <a:p>
            <a:r>
              <a:rPr lang="en-US" dirty="0"/>
              <a:t>NLP/TM Challenges</a:t>
            </a:r>
          </a:p>
        </p:txBody>
      </p:sp>
      <p:sp>
        <p:nvSpPr>
          <p:cNvPr id="4" name="Slide Number Placeholder 3">
            <a:extLst>
              <a:ext uri="{FF2B5EF4-FFF2-40B4-BE49-F238E27FC236}">
                <a16:creationId xmlns:a16="http://schemas.microsoft.com/office/drawing/2014/main" id="{5E383C1E-2419-4630-8ACE-CBE3147D8248}"/>
              </a:ext>
            </a:extLst>
          </p:cNvPr>
          <p:cNvSpPr>
            <a:spLocks noGrp="1"/>
          </p:cNvSpPr>
          <p:nvPr>
            <p:ph type="sldNum" sz="quarter" idx="12"/>
          </p:nvPr>
        </p:nvSpPr>
        <p:spPr/>
        <p:txBody>
          <a:bodyPr/>
          <a:lstStyle/>
          <a:p>
            <a:fld id="{37290FF7-652B-4475-AEAB-8B1A5D23AE09}" type="slidenum">
              <a:rPr lang="en-US" smtClean="0"/>
              <a:t>15</a:t>
            </a:fld>
            <a:endParaRPr lang="en-US"/>
          </a:p>
        </p:txBody>
      </p:sp>
      <p:sp>
        <p:nvSpPr>
          <p:cNvPr id="5" name="Footer Placeholder 4">
            <a:extLst>
              <a:ext uri="{FF2B5EF4-FFF2-40B4-BE49-F238E27FC236}">
                <a16:creationId xmlns:a16="http://schemas.microsoft.com/office/drawing/2014/main" id="{FF06D986-D281-46A7-AA14-248283EF43EA}"/>
              </a:ext>
            </a:extLst>
          </p:cNvPr>
          <p:cNvSpPr>
            <a:spLocks noGrp="1"/>
          </p:cNvSpPr>
          <p:nvPr>
            <p:ph type="ftr" sz="quarter" idx="3"/>
          </p:nvPr>
        </p:nvSpPr>
        <p:spPr/>
        <p:txBody>
          <a:bodyPr/>
          <a:lstStyle/>
          <a:p>
            <a:r>
              <a:rPr lang="en-US" dirty="0"/>
              <a:t>Kwartler </a:t>
            </a:r>
          </a:p>
        </p:txBody>
      </p:sp>
      <p:sp>
        <p:nvSpPr>
          <p:cNvPr id="6" name="TextBox 5">
            <a:extLst>
              <a:ext uri="{FF2B5EF4-FFF2-40B4-BE49-F238E27FC236}">
                <a16:creationId xmlns:a16="http://schemas.microsoft.com/office/drawing/2014/main" id="{1C5568D0-5777-4C99-B8ED-82D01D1F4EDB}"/>
              </a:ext>
            </a:extLst>
          </p:cNvPr>
          <p:cNvSpPr txBox="1"/>
          <p:nvPr/>
        </p:nvSpPr>
        <p:spPr>
          <a:xfrm>
            <a:off x="242865" y="2586956"/>
            <a:ext cx="3792499" cy="2108269"/>
          </a:xfrm>
          <a:prstGeom prst="rect">
            <a:avLst/>
          </a:prstGeom>
          <a:noFill/>
        </p:spPr>
        <p:txBody>
          <a:bodyPr wrap="square" rtlCol="0">
            <a:spAutoFit/>
          </a:bodyPr>
          <a:lstStyle/>
          <a:p>
            <a:pPr marL="112713" indent="-112713" defTabSz="457200">
              <a:buFont typeface="Arial"/>
              <a:buChar char="•"/>
            </a:pPr>
            <a:r>
              <a:rPr lang="en-US" sz="20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Compound words (tokenization) change meaning</a:t>
            </a:r>
          </a:p>
          <a:p>
            <a:pPr marL="112713" indent="-112713" defTabSz="457200">
              <a:buFont typeface="Arial"/>
              <a:buChar char="•"/>
            </a:pPr>
            <a:endParaRPr lang="en-US" sz="20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marL="112713" indent="-112713" defTabSz="457200">
              <a:buFont typeface="Arial"/>
              <a:buChar char="•"/>
            </a:pPr>
            <a:r>
              <a:rPr lang="en-US" sz="20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Sarcasm</a:t>
            </a:r>
          </a:p>
          <a:p>
            <a:pPr marL="112713" indent="-112713" defTabSz="457200">
              <a:buFont typeface="Arial"/>
              <a:buChar char="•"/>
            </a:pPr>
            <a:endParaRPr lang="en-US" sz="20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marL="112713" indent="-112713" defTabSz="457200">
              <a:buFont typeface="Arial"/>
              <a:buChar char="•"/>
            </a:pPr>
            <a:endParaRPr lang="en-US" sz="11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marL="115888" indent="-115888" defTabSz="457200">
              <a:buFont typeface="Arial"/>
              <a:buChar char="•"/>
            </a:pPr>
            <a:r>
              <a:rPr lang="en-US" sz="20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Cultural differences</a:t>
            </a:r>
          </a:p>
        </p:txBody>
      </p:sp>
      <p:sp>
        <p:nvSpPr>
          <p:cNvPr id="7" name="Rectangle 6">
            <a:extLst>
              <a:ext uri="{FF2B5EF4-FFF2-40B4-BE49-F238E27FC236}">
                <a16:creationId xmlns:a16="http://schemas.microsoft.com/office/drawing/2014/main" id="{8240AE80-93E7-434B-AB2E-E33E298931BB}"/>
              </a:ext>
            </a:extLst>
          </p:cNvPr>
          <p:cNvSpPr/>
          <p:nvPr/>
        </p:nvSpPr>
        <p:spPr>
          <a:xfrm>
            <a:off x="158901" y="1487279"/>
            <a:ext cx="3960426" cy="776900"/>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600" dirty="0">
                <a:solidFill>
                  <a:schemeClr val="bg1"/>
                </a:solidFill>
              </a:rPr>
              <a:t>Other Challenges</a:t>
            </a:r>
          </a:p>
        </p:txBody>
      </p:sp>
      <p:sp>
        <p:nvSpPr>
          <p:cNvPr id="8" name="Rectangle 7">
            <a:extLst>
              <a:ext uri="{FF2B5EF4-FFF2-40B4-BE49-F238E27FC236}">
                <a16:creationId xmlns:a16="http://schemas.microsoft.com/office/drawing/2014/main" id="{0359FFF7-BE67-4926-8065-F3F456A7E52B}"/>
              </a:ext>
            </a:extLst>
          </p:cNvPr>
          <p:cNvSpPr/>
          <p:nvPr/>
        </p:nvSpPr>
        <p:spPr>
          <a:xfrm>
            <a:off x="158901" y="1624991"/>
            <a:ext cx="3960426" cy="3517377"/>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2"/>
              </a:solidFill>
            </a:endParaRPr>
          </a:p>
        </p:txBody>
      </p:sp>
      <p:sp>
        <p:nvSpPr>
          <p:cNvPr id="9" name="TextBox 8">
            <a:extLst>
              <a:ext uri="{FF2B5EF4-FFF2-40B4-BE49-F238E27FC236}">
                <a16:creationId xmlns:a16="http://schemas.microsoft.com/office/drawing/2014/main" id="{01A55379-12BF-499E-98E0-E24F8D16EAC9}"/>
              </a:ext>
            </a:extLst>
          </p:cNvPr>
          <p:cNvSpPr txBox="1"/>
          <p:nvPr/>
        </p:nvSpPr>
        <p:spPr>
          <a:xfrm>
            <a:off x="4806815" y="2771623"/>
            <a:ext cx="3792499" cy="1800493"/>
          </a:xfrm>
          <a:prstGeom prst="rect">
            <a:avLst/>
          </a:prstGeom>
          <a:noFill/>
        </p:spPr>
        <p:txBody>
          <a:bodyPr wrap="square" rtlCol="0">
            <a:spAutoFit/>
          </a:bodyPr>
          <a:lstStyle/>
          <a:p>
            <a:pPr marL="112713" indent="-112713" defTabSz="457200">
              <a:buFont typeface="Arial"/>
              <a:buChar char="•"/>
            </a:pPr>
            <a:r>
              <a:rPr lang="en-US" sz="20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“Bad” vs “not bad”</a:t>
            </a:r>
          </a:p>
          <a:p>
            <a:pPr marL="112713" indent="-112713" defTabSz="457200">
              <a:buFont typeface="Arial"/>
              <a:buChar char="•"/>
            </a:pPr>
            <a:endParaRPr lang="en-US" sz="20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marL="112713" indent="-112713" defTabSz="457200">
              <a:buFont typeface="Arial"/>
              <a:buChar char="•"/>
            </a:pPr>
            <a:r>
              <a:rPr lang="en-US" sz="20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“I like it…NOT!”</a:t>
            </a:r>
          </a:p>
          <a:p>
            <a:pPr marL="112713" indent="-112713" defTabSz="457200">
              <a:buFont typeface="Arial"/>
              <a:buChar char="•"/>
            </a:pPr>
            <a:endParaRPr lang="en-US" sz="20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marL="112713" indent="-112713" defTabSz="457200">
              <a:buFont typeface="Arial"/>
              <a:buChar char="•"/>
            </a:pPr>
            <a:endParaRPr lang="en-US" sz="11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marL="115888" indent="-115888" defTabSz="457200">
              <a:buFont typeface="Arial"/>
              <a:buChar char="•"/>
            </a:pPr>
            <a:r>
              <a:rPr lang="en-US" sz="20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“It’s </a:t>
            </a:r>
            <a:r>
              <a:rPr lang="en-US" sz="2000" i="1"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wicked</a:t>
            </a:r>
            <a:r>
              <a:rPr lang="en-US" sz="20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 good” (in Boston)</a:t>
            </a:r>
          </a:p>
        </p:txBody>
      </p:sp>
      <p:sp>
        <p:nvSpPr>
          <p:cNvPr id="10" name="Rectangle 9">
            <a:extLst>
              <a:ext uri="{FF2B5EF4-FFF2-40B4-BE49-F238E27FC236}">
                <a16:creationId xmlns:a16="http://schemas.microsoft.com/office/drawing/2014/main" id="{64EE84CE-F01E-4DDF-9067-55D7767D2964}"/>
              </a:ext>
            </a:extLst>
          </p:cNvPr>
          <p:cNvSpPr/>
          <p:nvPr/>
        </p:nvSpPr>
        <p:spPr>
          <a:xfrm>
            <a:off x="4722851" y="1487279"/>
            <a:ext cx="3960426" cy="776900"/>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600" dirty="0">
                <a:solidFill>
                  <a:schemeClr val="bg1"/>
                </a:solidFill>
              </a:rPr>
              <a:t>Examples</a:t>
            </a:r>
          </a:p>
        </p:txBody>
      </p:sp>
      <p:sp>
        <p:nvSpPr>
          <p:cNvPr id="11" name="Rectangle 10">
            <a:extLst>
              <a:ext uri="{FF2B5EF4-FFF2-40B4-BE49-F238E27FC236}">
                <a16:creationId xmlns:a16="http://schemas.microsoft.com/office/drawing/2014/main" id="{4AB41541-0364-4860-AFD6-319A877F6390}"/>
              </a:ext>
            </a:extLst>
          </p:cNvPr>
          <p:cNvSpPr/>
          <p:nvPr/>
        </p:nvSpPr>
        <p:spPr>
          <a:xfrm>
            <a:off x="4722851" y="1624991"/>
            <a:ext cx="3960426" cy="3517377"/>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2"/>
              </a:solidFill>
            </a:endParaRPr>
          </a:p>
        </p:txBody>
      </p:sp>
    </p:spTree>
    <p:extLst>
      <p:ext uri="{BB962C8B-B14F-4D97-AF65-F5344CB8AC3E}">
        <p14:creationId xmlns:p14="http://schemas.microsoft.com/office/powerpoint/2010/main" val="13393655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5412B37-6553-B035-5FB4-11DC849BB7A9}"/>
              </a:ext>
            </a:extLst>
          </p:cNvPr>
          <p:cNvSpPr>
            <a:spLocks noGrp="1"/>
          </p:cNvSpPr>
          <p:nvPr>
            <p:ph type="body" sz="half" idx="2"/>
          </p:nvPr>
        </p:nvSpPr>
        <p:spPr>
          <a:xfrm>
            <a:off x="270985" y="2024009"/>
            <a:ext cx="3308034" cy="4137639"/>
          </a:xfrm>
        </p:spPr>
        <p:txBody>
          <a:bodyPr/>
          <a:lstStyle/>
          <a:p>
            <a:pPr marL="112713" indent="-112713" defTabSz="457200">
              <a:buFont typeface="Arial"/>
              <a:buChar char="•"/>
            </a:pPr>
            <a:r>
              <a:rPr lang="en-US" sz="1200" dirty="0">
                <a:solidFill>
                  <a:prstClr val="black"/>
                </a:solidFill>
                <a:latin typeface="+mj-lt"/>
                <a:ea typeface="Arial Unicode MS" panose="020B0604020202020204" pitchFamily="34" charset="-128"/>
                <a:cs typeface="Arial Unicode MS" panose="020B0604020202020204" pitchFamily="34" charset="-128"/>
              </a:rPr>
              <a:t>Books</a:t>
            </a:r>
          </a:p>
          <a:p>
            <a:pPr marL="112713" indent="-112713" defTabSz="457200">
              <a:buFont typeface="Arial"/>
              <a:buChar char="•"/>
            </a:pPr>
            <a:r>
              <a:rPr lang="en-US" sz="1200" dirty="0">
                <a:solidFill>
                  <a:prstClr val="black"/>
                </a:solidFill>
                <a:latin typeface="+mj-lt"/>
                <a:ea typeface="Arial Unicode MS" panose="020B0604020202020204" pitchFamily="34" charset="-128"/>
                <a:cs typeface="Arial Unicode MS" panose="020B0604020202020204" pitchFamily="34" charset="-128"/>
              </a:rPr>
              <a:t>Electronic Docs (PDFs)</a:t>
            </a:r>
          </a:p>
          <a:p>
            <a:pPr marL="112713" indent="-112713" defTabSz="457200">
              <a:buFont typeface="Arial"/>
              <a:buChar char="•"/>
            </a:pPr>
            <a:r>
              <a:rPr lang="en-US" sz="1200" dirty="0">
                <a:solidFill>
                  <a:prstClr val="black"/>
                </a:solidFill>
                <a:latin typeface="+mj-lt"/>
                <a:ea typeface="Arial Unicode MS" panose="020B0604020202020204" pitchFamily="34" charset="-128"/>
                <a:cs typeface="Arial Unicode MS" panose="020B0604020202020204" pitchFamily="34" charset="-128"/>
              </a:rPr>
              <a:t>Blogs</a:t>
            </a:r>
          </a:p>
          <a:p>
            <a:pPr marL="112713" indent="-112713" defTabSz="457200">
              <a:buFont typeface="Arial"/>
              <a:buChar char="•"/>
            </a:pPr>
            <a:r>
              <a:rPr lang="en-US" sz="1200" dirty="0">
                <a:solidFill>
                  <a:prstClr val="black"/>
                </a:solidFill>
                <a:latin typeface="+mj-lt"/>
                <a:ea typeface="Arial Unicode MS" panose="020B0604020202020204" pitchFamily="34" charset="-128"/>
                <a:cs typeface="Arial Unicode MS" panose="020B0604020202020204" pitchFamily="34" charset="-128"/>
              </a:rPr>
              <a:t>Websites</a:t>
            </a:r>
          </a:p>
          <a:p>
            <a:pPr marL="112713" indent="-112713" defTabSz="457200">
              <a:buFont typeface="Arial"/>
              <a:buChar char="•"/>
            </a:pPr>
            <a:r>
              <a:rPr lang="en-US" sz="1200" dirty="0">
                <a:solidFill>
                  <a:prstClr val="black"/>
                </a:solidFill>
                <a:latin typeface="+mj-lt"/>
                <a:ea typeface="Arial Unicode MS" panose="020B0604020202020204" pitchFamily="34" charset="-128"/>
                <a:cs typeface="Arial Unicode MS" panose="020B0604020202020204" pitchFamily="34" charset="-128"/>
              </a:rPr>
              <a:t>Social Media</a:t>
            </a:r>
          </a:p>
          <a:p>
            <a:pPr marL="112713" indent="-112713" defTabSz="457200">
              <a:buFont typeface="Arial"/>
              <a:buChar char="•"/>
            </a:pPr>
            <a:r>
              <a:rPr lang="en-US" sz="1200" dirty="0">
                <a:solidFill>
                  <a:prstClr val="black"/>
                </a:solidFill>
                <a:latin typeface="+mj-lt"/>
                <a:ea typeface="Arial Unicode MS" panose="020B0604020202020204" pitchFamily="34" charset="-128"/>
                <a:cs typeface="Arial Unicode MS" panose="020B0604020202020204" pitchFamily="34" charset="-128"/>
              </a:rPr>
              <a:t>Customer Records</a:t>
            </a:r>
          </a:p>
          <a:p>
            <a:pPr marL="112713" indent="-112713" defTabSz="457200">
              <a:buFont typeface="Arial"/>
              <a:buChar char="•"/>
            </a:pPr>
            <a:r>
              <a:rPr lang="en-US" sz="1200" dirty="0">
                <a:solidFill>
                  <a:prstClr val="black"/>
                </a:solidFill>
                <a:latin typeface="+mj-lt"/>
                <a:ea typeface="Arial Unicode MS" panose="020B0604020202020204" pitchFamily="34" charset="-128"/>
                <a:cs typeface="Arial Unicode MS" panose="020B0604020202020204" pitchFamily="34" charset="-128"/>
              </a:rPr>
              <a:t>Customer Service Notes</a:t>
            </a:r>
          </a:p>
          <a:p>
            <a:pPr marL="112713" indent="-112713" defTabSz="457200">
              <a:buFont typeface="Arial"/>
              <a:buChar char="•"/>
            </a:pPr>
            <a:r>
              <a:rPr lang="en-US" sz="1200" dirty="0">
                <a:solidFill>
                  <a:prstClr val="black"/>
                </a:solidFill>
                <a:latin typeface="+mj-lt"/>
                <a:ea typeface="Arial Unicode MS" panose="020B0604020202020204" pitchFamily="34" charset="-128"/>
                <a:cs typeface="Arial Unicode MS" panose="020B0604020202020204" pitchFamily="34" charset="-128"/>
              </a:rPr>
              <a:t>Notes</a:t>
            </a:r>
          </a:p>
          <a:p>
            <a:pPr marL="112713" indent="-112713" defTabSz="457200">
              <a:buFont typeface="Arial"/>
              <a:buChar char="•"/>
            </a:pPr>
            <a:r>
              <a:rPr lang="en-US" sz="1200" dirty="0">
                <a:solidFill>
                  <a:prstClr val="black"/>
                </a:solidFill>
                <a:latin typeface="+mj-lt"/>
                <a:ea typeface="Arial Unicode MS" panose="020B0604020202020204" pitchFamily="34" charset="-128"/>
                <a:cs typeface="Arial Unicode MS" panose="020B0604020202020204" pitchFamily="34" charset="-128"/>
              </a:rPr>
              <a:t>Emails</a:t>
            </a:r>
          </a:p>
          <a:p>
            <a:pPr marL="112713" indent="-112713" defTabSz="457200">
              <a:buFont typeface="Arial"/>
              <a:buChar char="•"/>
            </a:pPr>
            <a:r>
              <a:rPr lang="en-US" sz="1200" dirty="0">
                <a:solidFill>
                  <a:prstClr val="black"/>
                </a:solidFill>
                <a:latin typeface="+mj-lt"/>
                <a:ea typeface="Arial Unicode MS" panose="020B0604020202020204" pitchFamily="34" charset="-128"/>
                <a:cs typeface="Arial Unicode MS" panose="020B0604020202020204" pitchFamily="34" charset="-128"/>
              </a:rPr>
              <a:t>Legal Documents</a:t>
            </a:r>
          </a:p>
          <a:p>
            <a:pPr marL="112713" indent="-112713" defTabSz="457200">
              <a:buFont typeface="Arial"/>
              <a:buChar char="•"/>
            </a:pPr>
            <a:r>
              <a:rPr lang="en-US" sz="1200" kern="1200" dirty="0">
                <a:solidFill>
                  <a:prstClr val="black"/>
                </a:solidFill>
                <a:latin typeface="+mj-lt"/>
                <a:ea typeface="Arial Unicode MS" panose="020B0604020202020204" pitchFamily="34" charset="-128"/>
                <a:cs typeface="Arial Unicode MS" panose="020B0604020202020204" pitchFamily="34" charset="-128"/>
              </a:rPr>
              <a:t>Research Papers</a:t>
            </a:r>
          </a:p>
          <a:p>
            <a:pPr marL="112713" indent="-112713" defTabSz="457200">
              <a:buFont typeface="Arial"/>
              <a:buChar char="•"/>
            </a:pPr>
            <a:r>
              <a:rPr lang="en-US" sz="1200" dirty="0">
                <a:solidFill>
                  <a:prstClr val="black"/>
                </a:solidFill>
                <a:latin typeface="+mj-lt"/>
                <a:ea typeface="Arial Unicode MS" panose="020B0604020202020204" pitchFamily="34" charset="-128"/>
                <a:cs typeface="Arial Unicode MS" panose="020B0604020202020204" pitchFamily="34" charset="-128"/>
              </a:rPr>
              <a:t>….</a:t>
            </a:r>
            <a:endParaRPr lang="en-US" sz="1200" kern="1200" dirty="0">
              <a:solidFill>
                <a:prstClr val="black"/>
              </a:solidFill>
              <a:latin typeface="+mj-lt"/>
              <a:ea typeface="Arial Unicode MS" panose="020B0604020202020204" pitchFamily="34" charset="-128"/>
              <a:cs typeface="Arial Unicode MS" panose="020B0604020202020204" pitchFamily="34" charset="-128"/>
            </a:endParaRPr>
          </a:p>
        </p:txBody>
      </p:sp>
      <p:sp>
        <p:nvSpPr>
          <p:cNvPr id="4" name="Date Placeholder 3">
            <a:extLst>
              <a:ext uri="{FF2B5EF4-FFF2-40B4-BE49-F238E27FC236}">
                <a16:creationId xmlns:a16="http://schemas.microsoft.com/office/drawing/2014/main" id="{0068C84E-1A66-C670-D7DB-11E305C3DE76}"/>
              </a:ext>
            </a:extLst>
          </p:cNvPr>
          <p:cNvSpPr>
            <a:spLocks noGrp="1"/>
          </p:cNvSpPr>
          <p:nvPr>
            <p:ph type="dt" sz="half" idx="10"/>
          </p:nvPr>
        </p:nvSpPr>
        <p:spPr/>
        <p:txBody>
          <a:bodyPr/>
          <a:lstStyle/>
          <a:p>
            <a:fld id="{DF59512B-4F1D-43D7-8819-2F53FEF69650}" type="datetime1">
              <a:rPr lang="en-US" smtClean="0"/>
              <a:t>5/22/24</a:t>
            </a:fld>
            <a:endParaRPr lang="en-US"/>
          </a:p>
        </p:txBody>
      </p:sp>
      <p:sp>
        <p:nvSpPr>
          <p:cNvPr id="5" name="Slide Number Placeholder 4">
            <a:extLst>
              <a:ext uri="{FF2B5EF4-FFF2-40B4-BE49-F238E27FC236}">
                <a16:creationId xmlns:a16="http://schemas.microsoft.com/office/drawing/2014/main" id="{88DF61A6-13EC-49C0-9ADD-DC1BC4DA0192}"/>
              </a:ext>
            </a:extLst>
          </p:cNvPr>
          <p:cNvSpPr>
            <a:spLocks noGrp="1"/>
          </p:cNvSpPr>
          <p:nvPr>
            <p:ph type="sldNum" sz="quarter" idx="12"/>
          </p:nvPr>
        </p:nvSpPr>
        <p:spPr/>
        <p:txBody>
          <a:bodyPr/>
          <a:lstStyle/>
          <a:p>
            <a:fld id="{37290FF7-652B-4475-AEAB-8B1A5D23AE09}" type="slidenum">
              <a:rPr lang="en-US" smtClean="0"/>
              <a:t>16</a:t>
            </a:fld>
            <a:endParaRPr lang="en-US"/>
          </a:p>
        </p:txBody>
      </p:sp>
      <p:sp>
        <p:nvSpPr>
          <p:cNvPr id="6" name="Title 5">
            <a:extLst>
              <a:ext uri="{FF2B5EF4-FFF2-40B4-BE49-F238E27FC236}">
                <a16:creationId xmlns:a16="http://schemas.microsoft.com/office/drawing/2014/main" id="{72400F11-5327-9AFD-18B8-E632DB663C4F}"/>
              </a:ext>
            </a:extLst>
          </p:cNvPr>
          <p:cNvSpPr>
            <a:spLocks noGrp="1"/>
          </p:cNvSpPr>
          <p:nvPr>
            <p:ph type="title"/>
          </p:nvPr>
        </p:nvSpPr>
        <p:spPr/>
        <p:txBody>
          <a:bodyPr/>
          <a:lstStyle/>
          <a:p>
            <a:r>
              <a:rPr lang="en-US" dirty="0"/>
              <a:t>NLP is Art &amp; Science</a:t>
            </a:r>
          </a:p>
        </p:txBody>
      </p:sp>
      <p:sp>
        <p:nvSpPr>
          <p:cNvPr id="7" name="Footer Placeholder 6">
            <a:extLst>
              <a:ext uri="{FF2B5EF4-FFF2-40B4-BE49-F238E27FC236}">
                <a16:creationId xmlns:a16="http://schemas.microsoft.com/office/drawing/2014/main" id="{6563815D-FA80-AF4C-17B9-616933782B25}"/>
              </a:ext>
            </a:extLst>
          </p:cNvPr>
          <p:cNvSpPr>
            <a:spLocks noGrp="1"/>
          </p:cNvSpPr>
          <p:nvPr>
            <p:ph type="ftr" sz="quarter" idx="3"/>
          </p:nvPr>
        </p:nvSpPr>
        <p:spPr/>
        <p:txBody>
          <a:bodyPr/>
          <a:lstStyle/>
          <a:p>
            <a:r>
              <a:rPr lang="en-US"/>
              <a:t>Kwartler </a:t>
            </a:r>
            <a:endParaRPr lang="en-US" dirty="0"/>
          </a:p>
        </p:txBody>
      </p:sp>
      <p:pic>
        <p:nvPicPr>
          <p:cNvPr id="8" name="Picture Placeholder 7">
            <a:extLst>
              <a:ext uri="{FF2B5EF4-FFF2-40B4-BE49-F238E27FC236}">
                <a16:creationId xmlns:a16="http://schemas.microsoft.com/office/drawing/2014/main" id="{6EEBCA50-E078-C952-F0A9-329440AD47CB}"/>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l="3905" r="3905"/>
          <a:stretch>
            <a:fillRect/>
          </a:stretch>
        </p:blipFill>
        <p:spPr>
          <a:prstGeom prst="rect">
            <a:avLst/>
          </a:prstGeom>
        </p:spPr>
      </p:pic>
      <p:sp>
        <p:nvSpPr>
          <p:cNvPr id="11" name="Rectangle 10">
            <a:extLst>
              <a:ext uri="{FF2B5EF4-FFF2-40B4-BE49-F238E27FC236}">
                <a16:creationId xmlns:a16="http://schemas.microsoft.com/office/drawing/2014/main" id="{B956936A-72CA-B307-97FF-10ABDC4A712E}"/>
              </a:ext>
            </a:extLst>
          </p:cNvPr>
          <p:cNvSpPr/>
          <p:nvPr/>
        </p:nvSpPr>
        <p:spPr>
          <a:xfrm>
            <a:off x="270986" y="1173079"/>
            <a:ext cx="3308034" cy="739064"/>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sz="1200" dirty="0">
                <a:solidFill>
                  <a:prstClr val="white"/>
                </a:solidFill>
                <a:latin typeface="+mj-lt"/>
                <a:cs typeface="Arial Unicode MS" panose="020B0604020202020204" pitchFamily="34" charset="-128"/>
              </a:rPr>
              <a:t>Challenges because human expression is diverse, often ambiguous, affected by age, demographics, socio-economics, medium/channel &amp; regional attributes of the author.</a:t>
            </a:r>
            <a:endParaRPr lang="en-US" sz="1200" kern="1200" dirty="0">
              <a:solidFill>
                <a:prstClr val="white"/>
              </a:solidFill>
              <a:latin typeface="+mj-lt"/>
              <a:cs typeface="Arial Unicode MS" panose="020B0604020202020204" pitchFamily="34" charset="-128"/>
            </a:endParaRPr>
          </a:p>
        </p:txBody>
      </p:sp>
      <p:sp>
        <p:nvSpPr>
          <p:cNvPr id="12" name="TextBox 11">
            <a:extLst>
              <a:ext uri="{FF2B5EF4-FFF2-40B4-BE49-F238E27FC236}">
                <a16:creationId xmlns:a16="http://schemas.microsoft.com/office/drawing/2014/main" id="{C14FB07E-70E7-CB1D-1EF3-1CA15C6B67EE}"/>
              </a:ext>
            </a:extLst>
          </p:cNvPr>
          <p:cNvSpPr txBox="1"/>
          <p:nvPr/>
        </p:nvSpPr>
        <p:spPr>
          <a:xfrm>
            <a:off x="3887390" y="6123542"/>
            <a:ext cx="788999" cy="215444"/>
          </a:xfrm>
          <a:prstGeom prst="rect">
            <a:avLst/>
          </a:prstGeom>
          <a:noFill/>
        </p:spPr>
        <p:txBody>
          <a:bodyPr wrap="none" rtlCol="0">
            <a:spAutoFit/>
          </a:bodyPr>
          <a:lstStyle/>
          <a:p>
            <a:r>
              <a:rPr lang="en-US" sz="800" dirty="0"/>
              <a:t>*AI Generated</a:t>
            </a:r>
          </a:p>
        </p:txBody>
      </p:sp>
    </p:spTree>
    <p:extLst>
      <p:ext uri="{BB962C8B-B14F-4D97-AF65-F5344CB8AC3E}">
        <p14:creationId xmlns:p14="http://schemas.microsoft.com/office/powerpoint/2010/main" val="14297900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AAF9BC8-272E-4B8B-B7E2-49720FE92D3B}"/>
              </a:ext>
            </a:extLst>
          </p:cNvPr>
          <p:cNvSpPr>
            <a:spLocks noGrp="1"/>
          </p:cNvSpPr>
          <p:nvPr>
            <p:ph type="dt" sz="half" idx="10"/>
          </p:nvPr>
        </p:nvSpPr>
        <p:spPr/>
        <p:txBody>
          <a:bodyPr/>
          <a:lstStyle/>
          <a:p>
            <a:fld id="{6700A58B-DD98-43D0-B791-721480A02982}" type="datetime1">
              <a:rPr lang="en-US" smtClean="0"/>
              <a:t>5/22/24</a:t>
            </a:fld>
            <a:endParaRPr lang="en-US"/>
          </a:p>
        </p:txBody>
      </p:sp>
      <p:sp>
        <p:nvSpPr>
          <p:cNvPr id="3" name="Title 2">
            <a:extLst>
              <a:ext uri="{FF2B5EF4-FFF2-40B4-BE49-F238E27FC236}">
                <a16:creationId xmlns:a16="http://schemas.microsoft.com/office/drawing/2014/main" id="{0978F23B-AA07-41FF-A1B1-B01981E639C7}"/>
              </a:ext>
            </a:extLst>
          </p:cNvPr>
          <p:cNvSpPr>
            <a:spLocks noGrp="1"/>
          </p:cNvSpPr>
          <p:nvPr>
            <p:ph type="title"/>
          </p:nvPr>
        </p:nvSpPr>
        <p:spPr/>
        <p:txBody>
          <a:bodyPr/>
          <a:lstStyle/>
          <a:p>
            <a:r>
              <a:rPr lang="en-US" dirty="0">
                <a:solidFill>
                  <a:schemeClr val="accent1"/>
                </a:solidFill>
              </a:rPr>
              <a:t>Channel</a:t>
            </a:r>
            <a:r>
              <a:rPr lang="en-US" dirty="0"/>
              <a:t> affects language</a:t>
            </a:r>
          </a:p>
        </p:txBody>
      </p:sp>
      <p:sp>
        <p:nvSpPr>
          <p:cNvPr id="4" name="Slide Number Placeholder 3">
            <a:extLst>
              <a:ext uri="{FF2B5EF4-FFF2-40B4-BE49-F238E27FC236}">
                <a16:creationId xmlns:a16="http://schemas.microsoft.com/office/drawing/2014/main" id="{4BED89B7-B461-4F32-8502-CF8E48F41495}"/>
              </a:ext>
            </a:extLst>
          </p:cNvPr>
          <p:cNvSpPr>
            <a:spLocks noGrp="1"/>
          </p:cNvSpPr>
          <p:nvPr>
            <p:ph type="sldNum" sz="quarter" idx="12"/>
          </p:nvPr>
        </p:nvSpPr>
        <p:spPr/>
        <p:txBody>
          <a:bodyPr/>
          <a:lstStyle/>
          <a:p>
            <a:fld id="{37290FF7-652B-4475-AEAB-8B1A5D23AE09}" type="slidenum">
              <a:rPr lang="en-US" smtClean="0"/>
              <a:t>17</a:t>
            </a:fld>
            <a:endParaRPr lang="en-US"/>
          </a:p>
        </p:txBody>
      </p:sp>
      <p:sp>
        <p:nvSpPr>
          <p:cNvPr id="5" name="Footer Placeholder 4">
            <a:extLst>
              <a:ext uri="{FF2B5EF4-FFF2-40B4-BE49-F238E27FC236}">
                <a16:creationId xmlns:a16="http://schemas.microsoft.com/office/drawing/2014/main" id="{00027B1E-3ADA-4CE6-8C22-B1729520522C}"/>
              </a:ext>
            </a:extLst>
          </p:cNvPr>
          <p:cNvSpPr>
            <a:spLocks noGrp="1"/>
          </p:cNvSpPr>
          <p:nvPr>
            <p:ph type="ftr" sz="quarter" idx="3"/>
          </p:nvPr>
        </p:nvSpPr>
        <p:spPr/>
        <p:txBody>
          <a:bodyPr/>
          <a:lstStyle/>
          <a:p>
            <a:r>
              <a:rPr lang="en-US" dirty="0"/>
              <a:t>Kwartler </a:t>
            </a:r>
          </a:p>
        </p:txBody>
      </p:sp>
      <p:sp>
        <p:nvSpPr>
          <p:cNvPr id="6" name="Rectangle 5">
            <a:extLst>
              <a:ext uri="{FF2B5EF4-FFF2-40B4-BE49-F238E27FC236}">
                <a16:creationId xmlns:a16="http://schemas.microsoft.com/office/drawing/2014/main" id="{DF90D36B-B2CC-4A95-9B3D-9E35604673B9}"/>
              </a:ext>
            </a:extLst>
          </p:cNvPr>
          <p:cNvSpPr/>
          <p:nvPr/>
        </p:nvSpPr>
        <p:spPr>
          <a:xfrm>
            <a:off x="240631" y="5922134"/>
            <a:ext cx="8725774" cy="26202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bg1"/>
                </a:solidFill>
              </a:rPr>
              <a:t>Expression is context specific making analysis challenging.</a:t>
            </a:r>
          </a:p>
        </p:txBody>
      </p:sp>
      <p:pic>
        <p:nvPicPr>
          <p:cNvPr id="7" name="Picture 2" descr="https://www.wipo.int/export/sites/www/patents/images/rocking_bathtub_850.jpg">
            <a:extLst>
              <a:ext uri="{FF2B5EF4-FFF2-40B4-BE49-F238E27FC236}">
                <a16:creationId xmlns:a16="http://schemas.microsoft.com/office/drawing/2014/main" id="{F0173EB9-0D86-4217-86D9-A51E220F7EB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911" y="2487219"/>
            <a:ext cx="2468974" cy="1461051"/>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25B2C5CD-17A9-4326-BA8B-BAE6E502086E}"/>
              </a:ext>
            </a:extLst>
          </p:cNvPr>
          <p:cNvSpPr txBox="1"/>
          <p:nvPr/>
        </p:nvSpPr>
        <p:spPr>
          <a:xfrm>
            <a:off x="366541" y="4751874"/>
            <a:ext cx="2033624" cy="430887"/>
          </a:xfrm>
          <a:prstGeom prst="rect">
            <a:avLst/>
          </a:prstGeom>
          <a:noFill/>
        </p:spPr>
        <p:txBody>
          <a:bodyPr wrap="square" rtlCol="0">
            <a:spAutoFit/>
          </a:bodyPr>
          <a:lstStyle/>
          <a:p>
            <a:pPr algn="ctr"/>
            <a:r>
              <a:rPr lang="en-US" sz="1100" i="1" dirty="0"/>
              <a:t>Legal documents are verbose &amp; technical.</a:t>
            </a:r>
          </a:p>
        </p:txBody>
      </p:sp>
      <p:pic>
        <p:nvPicPr>
          <p:cNvPr id="9" name="Picture 10" descr="Image result for twitch.com logo">
            <a:extLst>
              <a:ext uri="{FF2B5EF4-FFF2-40B4-BE49-F238E27FC236}">
                <a16:creationId xmlns:a16="http://schemas.microsoft.com/office/drawing/2014/main" id="{43D7D048-22E0-43DC-8CA5-42C9745498B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75872" y="1412597"/>
            <a:ext cx="1380033" cy="35151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4" descr="Image result for kappa">
            <a:extLst>
              <a:ext uri="{FF2B5EF4-FFF2-40B4-BE49-F238E27FC236}">
                <a16:creationId xmlns:a16="http://schemas.microsoft.com/office/drawing/2014/main" id="{B982D9B6-F051-42CD-B410-DCAB194234D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019927" y="2440265"/>
            <a:ext cx="1554958" cy="1554958"/>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04436159-9A1E-4C45-978B-1BA11030818E}"/>
              </a:ext>
            </a:extLst>
          </p:cNvPr>
          <p:cNvSpPr/>
          <p:nvPr/>
        </p:nvSpPr>
        <p:spPr>
          <a:xfrm>
            <a:off x="6457950" y="4751874"/>
            <a:ext cx="2219563" cy="430887"/>
          </a:xfrm>
          <a:prstGeom prst="rect">
            <a:avLst/>
          </a:prstGeom>
        </p:spPr>
        <p:txBody>
          <a:bodyPr wrap="square">
            <a:spAutoFit/>
          </a:bodyPr>
          <a:lstStyle/>
          <a:p>
            <a:pPr algn="ctr"/>
            <a:r>
              <a:rPr lang="en-US" sz="1100" i="1" dirty="0"/>
              <a:t>“kappa” indicates sarcasm, irony, </a:t>
            </a:r>
          </a:p>
          <a:p>
            <a:pPr algn="ctr"/>
            <a:r>
              <a:rPr lang="en-US" sz="1100" i="1" dirty="0"/>
              <a:t>or a joke among online gamers.</a:t>
            </a:r>
          </a:p>
        </p:txBody>
      </p:sp>
      <p:sp>
        <p:nvSpPr>
          <p:cNvPr id="12" name="Rectangle 11">
            <a:extLst>
              <a:ext uri="{FF2B5EF4-FFF2-40B4-BE49-F238E27FC236}">
                <a16:creationId xmlns:a16="http://schemas.microsoft.com/office/drawing/2014/main" id="{3B708D52-A106-49AF-905E-9F3D62EE4D69}"/>
              </a:ext>
            </a:extLst>
          </p:cNvPr>
          <p:cNvSpPr/>
          <p:nvPr/>
        </p:nvSpPr>
        <p:spPr>
          <a:xfrm>
            <a:off x="2917545" y="2986912"/>
            <a:ext cx="3371946" cy="461665"/>
          </a:xfrm>
          <a:prstGeom prst="rect">
            <a:avLst/>
          </a:prstGeom>
        </p:spPr>
        <p:txBody>
          <a:bodyPr wrap="square">
            <a:spAutoFit/>
          </a:bodyPr>
          <a:lstStyle/>
          <a:p>
            <a:pPr algn="ctr"/>
            <a:r>
              <a:rPr lang="en-US" sz="2400" dirty="0"/>
              <a:t>🐝🔀🙏👁️👁️➡️🌎</a:t>
            </a:r>
            <a:endParaRPr lang="en-US" sz="2800" dirty="0"/>
          </a:p>
        </p:txBody>
      </p:sp>
      <p:sp>
        <p:nvSpPr>
          <p:cNvPr id="13" name="TextBox 12">
            <a:extLst>
              <a:ext uri="{FF2B5EF4-FFF2-40B4-BE49-F238E27FC236}">
                <a16:creationId xmlns:a16="http://schemas.microsoft.com/office/drawing/2014/main" id="{5BDC389B-5AEF-45E9-B2DA-C370E0F0D569}"/>
              </a:ext>
            </a:extLst>
          </p:cNvPr>
          <p:cNvSpPr txBox="1"/>
          <p:nvPr/>
        </p:nvSpPr>
        <p:spPr>
          <a:xfrm>
            <a:off x="3581614" y="4751874"/>
            <a:ext cx="2178700" cy="430887"/>
          </a:xfrm>
          <a:prstGeom prst="rect">
            <a:avLst/>
          </a:prstGeom>
          <a:noFill/>
        </p:spPr>
        <p:txBody>
          <a:bodyPr wrap="square" rtlCol="0">
            <a:spAutoFit/>
          </a:bodyPr>
          <a:lstStyle/>
          <a:p>
            <a:pPr algn="ctr"/>
            <a:r>
              <a:rPr lang="en-US" sz="1100" i="1" dirty="0"/>
              <a:t>“Be the change you want to see in the world.”</a:t>
            </a:r>
          </a:p>
        </p:txBody>
      </p:sp>
      <p:pic>
        <p:nvPicPr>
          <p:cNvPr id="14" name="Picture 16" descr="Image result for mobile clipart">
            <a:extLst>
              <a:ext uri="{FF2B5EF4-FFF2-40B4-BE49-F238E27FC236}">
                <a16:creationId xmlns:a16="http://schemas.microsoft.com/office/drawing/2014/main" id="{4494464F-76E9-4908-B45E-400323E9463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85330" y="1201686"/>
            <a:ext cx="773340" cy="77334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8" descr="Image result for legal clipart">
            <a:extLst>
              <a:ext uri="{FF2B5EF4-FFF2-40B4-BE49-F238E27FC236}">
                <a16:creationId xmlns:a16="http://schemas.microsoft.com/office/drawing/2014/main" id="{24446C60-4D3A-4B0C-A3C5-49ACEDD1A464}"/>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68880" y="1236838"/>
            <a:ext cx="703037" cy="703037"/>
          </a:xfrm>
          <a:prstGeom prst="rect">
            <a:avLst/>
          </a:prstGeom>
          <a:noFill/>
          <a:extLst>
            <a:ext uri="{909E8E84-426E-40DD-AFC4-6F175D3DCCD1}">
              <a14:hiddenFill xmlns:a14="http://schemas.microsoft.com/office/drawing/2010/main">
                <a:solidFill>
                  <a:srgbClr val="FFFFFF"/>
                </a:solidFill>
              </a14:hiddenFill>
            </a:ext>
          </a:extLst>
        </p:spPr>
      </p:pic>
      <p:cxnSp>
        <p:nvCxnSpPr>
          <p:cNvPr id="16" name="Straight Connector 15">
            <a:extLst>
              <a:ext uri="{FF2B5EF4-FFF2-40B4-BE49-F238E27FC236}">
                <a16:creationId xmlns:a16="http://schemas.microsoft.com/office/drawing/2014/main" id="{FC9FAD5B-D9D8-486A-8737-842640D1AB22}"/>
              </a:ext>
            </a:extLst>
          </p:cNvPr>
          <p:cNvCxnSpPr>
            <a:cxnSpLocks/>
          </p:cNvCxnSpPr>
          <p:nvPr/>
        </p:nvCxnSpPr>
        <p:spPr>
          <a:xfrm>
            <a:off x="2917545" y="1993782"/>
            <a:ext cx="1" cy="2447923"/>
          </a:xfrm>
          <a:prstGeom prst="line">
            <a:avLst/>
          </a:prstGeom>
          <a:ln w="12700">
            <a:solidFill>
              <a:schemeClr val="accent5"/>
            </a:solidFill>
            <a:prstDash val="lgDash"/>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BCB8F6D1-E09F-46A9-A416-710E53160151}"/>
              </a:ext>
            </a:extLst>
          </p:cNvPr>
          <p:cNvCxnSpPr>
            <a:cxnSpLocks/>
          </p:cNvCxnSpPr>
          <p:nvPr/>
        </p:nvCxnSpPr>
        <p:spPr>
          <a:xfrm>
            <a:off x="6304929" y="2091340"/>
            <a:ext cx="1" cy="2447923"/>
          </a:xfrm>
          <a:prstGeom prst="line">
            <a:avLst/>
          </a:prstGeom>
          <a:ln w="12700">
            <a:solidFill>
              <a:schemeClr val="accent5"/>
            </a:solidFill>
            <a:prstDash val="lg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17202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4D24CA7-FD15-4A51-BF6E-FBA9E02CA0EA}"/>
              </a:ext>
            </a:extLst>
          </p:cNvPr>
          <p:cNvSpPr>
            <a:spLocks noGrp="1"/>
          </p:cNvSpPr>
          <p:nvPr>
            <p:ph type="dt" sz="half" idx="10"/>
          </p:nvPr>
        </p:nvSpPr>
        <p:spPr/>
        <p:txBody>
          <a:bodyPr/>
          <a:lstStyle/>
          <a:p>
            <a:fld id="{6700A58B-DD98-43D0-B791-721480A02982}" type="datetime1">
              <a:rPr lang="en-US" smtClean="0"/>
              <a:t>5/22/24</a:t>
            </a:fld>
            <a:endParaRPr lang="en-US"/>
          </a:p>
        </p:txBody>
      </p:sp>
      <p:sp>
        <p:nvSpPr>
          <p:cNvPr id="3" name="Title 2">
            <a:extLst>
              <a:ext uri="{FF2B5EF4-FFF2-40B4-BE49-F238E27FC236}">
                <a16:creationId xmlns:a16="http://schemas.microsoft.com/office/drawing/2014/main" id="{ADA60B3A-CCF9-4011-8D82-A23660A420FA}"/>
              </a:ext>
            </a:extLst>
          </p:cNvPr>
          <p:cNvSpPr>
            <a:spLocks noGrp="1"/>
          </p:cNvSpPr>
          <p:nvPr>
            <p:ph type="title"/>
          </p:nvPr>
        </p:nvSpPr>
        <p:spPr/>
        <p:txBody>
          <a:bodyPr/>
          <a:lstStyle/>
          <a:p>
            <a:r>
              <a:rPr lang="en-US" dirty="0">
                <a:solidFill>
                  <a:schemeClr val="accent1"/>
                </a:solidFill>
              </a:rPr>
              <a:t>Messenger</a:t>
            </a:r>
            <a:r>
              <a:rPr lang="en-US" dirty="0"/>
              <a:t> affects language</a:t>
            </a:r>
          </a:p>
        </p:txBody>
      </p:sp>
      <p:sp>
        <p:nvSpPr>
          <p:cNvPr id="4" name="Slide Number Placeholder 3">
            <a:extLst>
              <a:ext uri="{FF2B5EF4-FFF2-40B4-BE49-F238E27FC236}">
                <a16:creationId xmlns:a16="http://schemas.microsoft.com/office/drawing/2014/main" id="{42AC5295-1931-4AAA-8673-6D2A8CBEDFFA}"/>
              </a:ext>
            </a:extLst>
          </p:cNvPr>
          <p:cNvSpPr>
            <a:spLocks noGrp="1"/>
          </p:cNvSpPr>
          <p:nvPr>
            <p:ph type="sldNum" sz="quarter" idx="12"/>
          </p:nvPr>
        </p:nvSpPr>
        <p:spPr/>
        <p:txBody>
          <a:bodyPr/>
          <a:lstStyle/>
          <a:p>
            <a:fld id="{37290FF7-652B-4475-AEAB-8B1A5D23AE09}" type="slidenum">
              <a:rPr lang="en-US" smtClean="0"/>
              <a:t>18</a:t>
            </a:fld>
            <a:endParaRPr lang="en-US"/>
          </a:p>
        </p:txBody>
      </p:sp>
      <p:sp>
        <p:nvSpPr>
          <p:cNvPr id="5" name="Footer Placeholder 4">
            <a:extLst>
              <a:ext uri="{FF2B5EF4-FFF2-40B4-BE49-F238E27FC236}">
                <a16:creationId xmlns:a16="http://schemas.microsoft.com/office/drawing/2014/main" id="{862FCEBB-89DE-417B-9A16-015FF346DCA0}"/>
              </a:ext>
            </a:extLst>
          </p:cNvPr>
          <p:cNvSpPr>
            <a:spLocks noGrp="1"/>
          </p:cNvSpPr>
          <p:nvPr>
            <p:ph type="ftr" sz="quarter" idx="3"/>
          </p:nvPr>
        </p:nvSpPr>
        <p:spPr/>
        <p:txBody>
          <a:bodyPr/>
          <a:lstStyle/>
          <a:p>
            <a:r>
              <a:rPr lang="en-US" dirty="0"/>
              <a:t>Kwartler </a:t>
            </a:r>
          </a:p>
        </p:txBody>
      </p:sp>
      <p:pic>
        <p:nvPicPr>
          <p:cNvPr id="6" name="Picture 2" descr="Image result for old person photo">
            <a:extLst>
              <a:ext uri="{FF2B5EF4-FFF2-40B4-BE49-F238E27FC236}">
                <a16:creationId xmlns:a16="http://schemas.microsoft.com/office/drawing/2014/main" id="{12A1631E-EAC5-4257-B710-ACBE0F7EF92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9970" y="1544926"/>
            <a:ext cx="2129272" cy="1419514"/>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EF784B46-62BB-49E7-B1FC-FFDFC2E1A1E5}"/>
              </a:ext>
            </a:extLst>
          </p:cNvPr>
          <p:cNvSpPr/>
          <p:nvPr/>
        </p:nvSpPr>
        <p:spPr>
          <a:xfrm>
            <a:off x="472750" y="3695646"/>
            <a:ext cx="2263713" cy="1384995"/>
          </a:xfrm>
          <a:prstGeom prst="rect">
            <a:avLst/>
          </a:prstGeom>
        </p:spPr>
        <p:txBody>
          <a:bodyPr wrap="square">
            <a:spAutoFit/>
          </a:bodyPr>
          <a:lstStyle/>
          <a:p>
            <a:pPr algn="ctr" fontAlgn="base"/>
            <a:r>
              <a:rPr lang="en-US" sz="1200" b="1" dirty="0">
                <a:solidFill>
                  <a:srgbClr val="6A6A6A"/>
                </a:solidFill>
                <a:latin typeface="inherit"/>
              </a:rPr>
              <a:t>Boomers 1946-1964</a:t>
            </a:r>
            <a:endParaRPr lang="en-US" sz="1200" dirty="0">
              <a:solidFill>
                <a:srgbClr val="6A6A6A"/>
              </a:solidFill>
              <a:latin typeface="Lato"/>
            </a:endParaRPr>
          </a:p>
          <a:p>
            <a:pPr fontAlgn="base"/>
            <a:r>
              <a:rPr lang="en-US" sz="1200" dirty="0">
                <a:solidFill>
                  <a:srgbClr val="6A6A6A"/>
                </a:solidFill>
                <a:latin typeface="Lato"/>
              </a:rPr>
              <a:t>* </a:t>
            </a:r>
            <a:r>
              <a:rPr lang="en-US" sz="1200" u="sng" dirty="0">
                <a:solidFill>
                  <a:srgbClr val="6A6A6A"/>
                </a:solidFill>
                <a:latin typeface="Lato"/>
              </a:rPr>
              <a:t>Make a difference</a:t>
            </a:r>
            <a:br>
              <a:rPr lang="en-US" sz="1200" dirty="0">
                <a:solidFill>
                  <a:srgbClr val="6A6A6A"/>
                </a:solidFill>
                <a:latin typeface="Lato"/>
              </a:rPr>
            </a:br>
            <a:r>
              <a:rPr lang="en-US" sz="1200" dirty="0">
                <a:solidFill>
                  <a:srgbClr val="6A6A6A"/>
                </a:solidFill>
                <a:latin typeface="Lato"/>
              </a:rPr>
              <a:t>* Consensus/team</a:t>
            </a:r>
            <a:br>
              <a:rPr lang="en-US" sz="1200" dirty="0">
                <a:solidFill>
                  <a:srgbClr val="6A6A6A"/>
                </a:solidFill>
                <a:latin typeface="Lato"/>
              </a:rPr>
            </a:br>
            <a:r>
              <a:rPr lang="en-US" sz="1200" dirty="0">
                <a:solidFill>
                  <a:srgbClr val="6A6A6A"/>
                </a:solidFill>
                <a:latin typeface="Lato"/>
              </a:rPr>
              <a:t>* Experiment/try new things</a:t>
            </a:r>
            <a:br>
              <a:rPr lang="en-US" sz="1200" dirty="0">
                <a:solidFill>
                  <a:srgbClr val="6A6A6A"/>
                </a:solidFill>
                <a:latin typeface="Lato"/>
              </a:rPr>
            </a:br>
            <a:r>
              <a:rPr lang="en-US" sz="1200" dirty="0">
                <a:solidFill>
                  <a:srgbClr val="6A6A6A"/>
                </a:solidFill>
                <a:latin typeface="Lato"/>
              </a:rPr>
              <a:t>* “Imagine if…”</a:t>
            </a:r>
            <a:br>
              <a:rPr lang="en-US" sz="1200" dirty="0">
                <a:solidFill>
                  <a:srgbClr val="6A6A6A"/>
                </a:solidFill>
                <a:latin typeface="Lato"/>
              </a:rPr>
            </a:br>
            <a:r>
              <a:rPr lang="en-US" sz="1200" dirty="0">
                <a:solidFill>
                  <a:srgbClr val="6A6A6A"/>
                </a:solidFill>
                <a:latin typeface="Lato"/>
              </a:rPr>
              <a:t>* Save time</a:t>
            </a:r>
            <a:br>
              <a:rPr lang="en-US" sz="1200" dirty="0">
                <a:solidFill>
                  <a:srgbClr val="6A6A6A"/>
                </a:solidFill>
                <a:latin typeface="Lato"/>
              </a:rPr>
            </a:br>
            <a:r>
              <a:rPr lang="en-US" sz="1200" dirty="0">
                <a:solidFill>
                  <a:srgbClr val="6A6A6A"/>
                </a:solidFill>
                <a:latin typeface="Lato"/>
              </a:rPr>
              <a:t>* Features and benefits</a:t>
            </a:r>
            <a:endParaRPr lang="en-US" sz="1200" b="0" i="0" dirty="0">
              <a:solidFill>
                <a:srgbClr val="6A6A6A"/>
              </a:solidFill>
              <a:effectLst/>
              <a:latin typeface="Lato"/>
            </a:endParaRPr>
          </a:p>
        </p:txBody>
      </p:sp>
      <p:sp>
        <p:nvSpPr>
          <p:cNvPr id="8" name="Rectangle 7">
            <a:extLst>
              <a:ext uri="{FF2B5EF4-FFF2-40B4-BE49-F238E27FC236}">
                <a16:creationId xmlns:a16="http://schemas.microsoft.com/office/drawing/2014/main" id="{2048E3BF-DA82-48D4-A885-9E0E9A5CCAB0}"/>
              </a:ext>
            </a:extLst>
          </p:cNvPr>
          <p:cNvSpPr/>
          <p:nvPr/>
        </p:nvSpPr>
        <p:spPr>
          <a:xfrm>
            <a:off x="3509654" y="3695646"/>
            <a:ext cx="1853348" cy="1015663"/>
          </a:xfrm>
          <a:prstGeom prst="rect">
            <a:avLst/>
          </a:prstGeom>
        </p:spPr>
        <p:txBody>
          <a:bodyPr wrap="square">
            <a:spAutoFit/>
          </a:bodyPr>
          <a:lstStyle/>
          <a:p>
            <a:pPr algn="ctr" fontAlgn="base"/>
            <a:r>
              <a:rPr lang="en-US" sz="1200" b="1" dirty="0">
                <a:solidFill>
                  <a:srgbClr val="6A6A6A"/>
                </a:solidFill>
                <a:latin typeface="inherit"/>
              </a:rPr>
              <a:t>Gen X 1965-1980</a:t>
            </a:r>
            <a:endParaRPr lang="en-US" sz="1200" dirty="0">
              <a:solidFill>
                <a:srgbClr val="6A6A6A"/>
              </a:solidFill>
              <a:latin typeface="Lato"/>
            </a:endParaRPr>
          </a:p>
          <a:p>
            <a:pPr fontAlgn="base">
              <a:buFont typeface="Arial" panose="020B0604020202020204" pitchFamily="34" charset="0"/>
              <a:buChar char="•"/>
            </a:pPr>
            <a:r>
              <a:rPr lang="en-US" sz="1200" dirty="0">
                <a:solidFill>
                  <a:srgbClr val="6A6A6A"/>
                </a:solidFill>
                <a:latin typeface="inherit"/>
              </a:rPr>
              <a:t>Best, finest, world-class</a:t>
            </a:r>
          </a:p>
          <a:p>
            <a:pPr fontAlgn="base">
              <a:buFont typeface="Arial" panose="020B0604020202020204" pitchFamily="34" charset="0"/>
              <a:buChar char="•"/>
            </a:pPr>
            <a:r>
              <a:rPr lang="en-US" sz="1200" dirty="0">
                <a:solidFill>
                  <a:srgbClr val="6A6A6A"/>
                </a:solidFill>
                <a:latin typeface="inherit"/>
              </a:rPr>
              <a:t>“You will benefit by…”</a:t>
            </a:r>
          </a:p>
          <a:p>
            <a:pPr fontAlgn="base">
              <a:buFont typeface="Arial" panose="020B0604020202020204" pitchFamily="34" charset="0"/>
              <a:buChar char="•"/>
            </a:pPr>
            <a:r>
              <a:rPr lang="en-US" sz="1200" u="sng" dirty="0">
                <a:solidFill>
                  <a:srgbClr val="6A6A6A"/>
                </a:solidFill>
                <a:latin typeface="inherit"/>
              </a:rPr>
              <a:t>”This is in your best interest.”</a:t>
            </a:r>
            <a:endParaRPr lang="en-US" sz="1200" b="0" i="0" u="sng" dirty="0">
              <a:solidFill>
                <a:srgbClr val="6A6A6A"/>
              </a:solidFill>
              <a:effectLst/>
              <a:latin typeface="inherit"/>
            </a:endParaRPr>
          </a:p>
        </p:txBody>
      </p:sp>
      <p:sp>
        <p:nvSpPr>
          <p:cNvPr id="9" name="Rectangle 8">
            <a:extLst>
              <a:ext uri="{FF2B5EF4-FFF2-40B4-BE49-F238E27FC236}">
                <a16:creationId xmlns:a16="http://schemas.microsoft.com/office/drawing/2014/main" id="{59BC35E5-5D96-4F77-9169-F94F38A2EB89}"/>
              </a:ext>
            </a:extLst>
          </p:cNvPr>
          <p:cNvSpPr/>
          <p:nvPr/>
        </p:nvSpPr>
        <p:spPr>
          <a:xfrm>
            <a:off x="6579730" y="3695646"/>
            <a:ext cx="1877487" cy="1015663"/>
          </a:xfrm>
          <a:prstGeom prst="rect">
            <a:avLst/>
          </a:prstGeom>
        </p:spPr>
        <p:txBody>
          <a:bodyPr wrap="square">
            <a:spAutoFit/>
          </a:bodyPr>
          <a:lstStyle/>
          <a:p>
            <a:pPr algn="ctr" fontAlgn="base"/>
            <a:r>
              <a:rPr lang="en-US" sz="1200" b="1" dirty="0">
                <a:solidFill>
                  <a:srgbClr val="6A6A6A"/>
                </a:solidFill>
                <a:latin typeface="inherit"/>
              </a:rPr>
              <a:t>Gen Y 1981-2000</a:t>
            </a:r>
            <a:endParaRPr lang="en-US" sz="1200" dirty="0">
              <a:solidFill>
                <a:srgbClr val="6A6A6A"/>
              </a:solidFill>
              <a:latin typeface="Lato"/>
            </a:endParaRPr>
          </a:p>
          <a:p>
            <a:pPr fontAlgn="base">
              <a:buFont typeface="Arial" panose="020B0604020202020204" pitchFamily="34" charset="0"/>
              <a:buChar char="•"/>
            </a:pPr>
            <a:r>
              <a:rPr lang="en-US" sz="1200" dirty="0">
                <a:solidFill>
                  <a:srgbClr val="6A6A6A"/>
                </a:solidFill>
                <a:latin typeface="inherit"/>
              </a:rPr>
              <a:t>Global citizen</a:t>
            </a:r>
          </a:p>
          <a:p>
            <a:pPr fontAlgn="base">
              <a:buFont typeface="Arial" panose="020B0604020202020204" pitchFamily="34" charset="0"/>
              <a:buChar char="•"/>
            </a:pPr>
            <a:r>
              <a:rPr lang="en-US" sz="1200" dirty="0">
                <a:solidFill>
                  <a:srgbClr val="6A6A6A"/>
                </a:solidFill>
                <a:latin typeface="inherit"/>
              </a:rPr>
              <a:t>Balance</a:t>
            </a:r>
          </a:p>
          <a:p>
            <a:pPr fontAlgn="base">
              <a:buFont typeface="Arial" panose="020B0604020202020204" pitchFamily="34" charset="0"/>
              <a:buChar char="•"/>
            </a:pPr>
            <a:r>
              <a:rPr lang="en-US" sz="1200" dirty="0">
                <a:solidFill>
                  <a:srgbClr val="6A6A6A"/>
                </a:solidFill>
                <a:latin typeface="inherit"/>
              </a:rPr>
              <a:t>Diversity</a:t>
            </a:r>
          </a:p>
          <a:p>
            <a:pPr fontAlgn="base">
              <a:buFont typeface="Arial" panose="020B0604020202020204" pitchFamily="34" charset="0"/>
              <a:buChar char="•"/>
            </a:pPr>
            <a:r>
              <a:rPr lang="en-US" sz="1200" u="sng" dirty="0">
                <a:solidFill>
                  <a:srgbClr val="6A6A6A"/>
                </a:solidFill>
                <a:latin typeface="inherit"/>
              </a:rPr>
              <a:t>Community/connections</a:t>
            </a:r>
            <a:endParaRPr lang="en-US" sz="1200" b="0" i="0" u="sng" dirty="0">
              <a:solidFill>
                <a:srgbClr val="6A6A6A"/>
              </a:solidFill>
              <a:effectLst/>
              <a:latin typeface="inherit"/>
            </a:endParaRPr>
          </a:p>
        </p:txBody>
      </p:sp>
      <p:sp>
        <p:nvSpPr>
          <p:cNvPr id="10" name="TextBox 9">
            <a:extLst>
              <a:ext uri="{FF2B5EF4-FFF2-40B4-BE49-F238E27FC236}">
                <a16:creationId xmlns:a16="http://schemas.microsoft.com/office/drawing/2014/main" id="{84392660-F5DC-41D8-AACE-0388E5CA808D}"/>
              </a:ext>
            </a:extLst>
          </p:cNvPr>
          <p:cNvSpPr txBox="1"/>
          <p:nvPr/>
        </p:nvSpPr>
        <p:spPr>
          <a:xfrm>
            <a:off x="-43392" y="6598365"/>
            <a:ext cx="1933928" cy="246221"/>
          </a:xfrm>
          <a:prstGeom prst="rect">
            <a:avLst/>
          </a:prstGeom>
          <a:noFill/>
        </p:spPr>
        <p:txBody>
          <a:bodyPr wrap="square" rtlCol="0">
            <a:spAutoFit/>
          </a:bodyPr>
          <a:lstStyle/>
          <a:p>
            <a:r>
              <a:rPr lang="en-US" sz="1000" dirty="0">
                <a:hlinkClick r:id="rId3"/>
              </a:rPr>
              <a:t>https://www.anneloehr.com/</a:t>
            </a:r>
            <a:endParaRPr lang="en-US" sz="1000" dirty="0"/>
          </a:p>
        </p:txBody>
      </p:sp>
      <p:pic>
        <p:nvPicPr>
          <p:cNvPr id="11" name="Picture 4" descr="Image result for gen x">
            <a:extLst>
              <a:ext uri="{FF2B5EF4-FFF2-40B4-BE49-F238E27FC236}">
                <a16:creationId xmlns:a16="http://schemas.microsoft.com/office/drawing/2014/main" id="{72D1B764-10E5-4A80-94EE-3E182BCB2EC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93440" y="1544926"/>
            <a:ext cx="2085777" cy="1390089"/>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Image result for gen y photo">
            <a:extLst>
              <a:ext uri="{FF2B5EF4-FFF2-40B4-BE49-F238E27FC236}">
                <a16:creationId xmlns:a16="http://schemas.microsoft.com/office/drawing/2014/main" id="{640A746D-77F9-4A28-80D8-B7384F7593A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46259" y="1736405"/>
            <a:ext cx="2344428" cy="1036557"/>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a:extLst>
              <a:ext uri="{FF2B5EF4-FFF2-40B4-BE49-F238E27FC236}">
                <a16:creationId xmlns:a16="http://schemas.microsoft.com/office/drawing/2014/main" id="{966B698E-0511-419F-A514-5CADF337C5C9}"/>
              </a:ext>
            </a:extLst>
          </p:cNvPr>
          <p:cNvSpPr/>
          <p:nvPr/>
        </p:nvSpPr>
        <p:spPr>
          <a:xfrm>
            <a:off x="240631" y="5753850"/>
            <a:ext cx="8725774" cy="5555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bg1"/>
                </a:solidFill>
              </a:rPr>
              <a:t>Beyond generation, other factors like socio-economic, gender &amp; demographic makeup impact expression.</a:t>
            </a:r>
          </a:p>
        </p:txBody>
      </p:sp>
    </p:spTree>
    <p:extLst>
      <p:ext uri="{BB962C8B-B14F-4D97-AF65-F5344CB8AC3E}">
        <p14:creationId xmlns:p14="http://schemas.microsoft.com/office/powerpoint/2010/main" val="1481151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4D7503B-5C4D-453B-B92B-036D2B83DB6A}"/>
              </a:ext>
            </a:extLst>
          </p:cNvPr>
          <p:cNvSpPr>
            <a:spLocks noGrp="1"/>
          </p:cNvSpPr>
          <p:nvPr>
            <p:ph type="dt" sz="half" idx="10"/>
          </p:nvPr>
        </p:nvSpPr>
        <p:spPr/>
        <p:txBody>
          <a:bodyPr/>
          <a:lstStyle/>
          <a:p>
            <a:fld id="{6700A58B-DD98-43D0-B791-721480A02982}" type="datetime1">
              <a:rPr lang="en-US" smtClean="0"/>
              <a:t>5/22/24</a:t>
            </a:fld>
            <a:endParaRPr lang="en-US"/>
          </a:p>
        </p:txBody>
      </p:sp>
      <p:sp>
        <p:nvSpPr>
          <p:cNvPr id="3" name="Title 2">
            <a:extLst>
              <a:ext uri="{FF2B5EF4-FFF2-40B4-BE49-F238E27FC236}">
                <a16:creationId xmlns:a16="http://schemas.microsoft.com/office/drawing/2014/main" id="{89599937-53B9-4C98-AE7E-BCCEDA0B20E4}"/>
              </a:ext>
            </a:extLst>
          </p:cNvPr>
          <p:cNvSpPr>
            <a:spLocks noGrp="1"/>
          </p:cNvSpPr>
          <p:nvPr>
            <p:ph type="title"/>
          </p:nvPr>
        </p:nvSpPr>
        <p:spPr/>
        <p:txBody>
          <a:bodyPr/>
          <a:lstStyle/>
          <a:p>
            <a:r>
              <a:rPr lang="en-US" sz="2400" dirty="0"/>
              <a:t>Expression is evolving rapidly due to technology.</a:t>
            </a:r>
          </a:p>
        </p:txBody>
      </p:sp>
      <p:sp>
        <p:nvSpPr>
          <p:cNvPr id="4" name="Slide Number Placeholder 3">
            <a:extLst>
              <a:ext uri="{FF2B5EF4-FFF2-40B4-BE49-F238E27FC236}">
                <a16:creationId xmlns:a16="http://schemas.microsoft.com/office/drawing/2014/main" id="{CED2F4C4-3178-459B-845A-FC0C9660BCC8}"/>
              </a:ext>
            </a:extLst>
          </p:cNvPr>
          <p:cNvSpPr>
            <a:spLocks noGrp="1"/>
          </p:cNvSpPr>
          <p:nvPr>
            <p:ph type="sldNum" sz="quarter" idx="12"/>
          </p:nvPr>
        </p:nvSpPr>
        <p:spPr/>
        <p:txBody>
          <a:bodyPr/>
          <a:lstStyle/>
          <a:p>
            <a:fld id="{37290FF7-652B-4475-AEAB-8B1A5D23AE09}" type="slidenum">
              <a:rPr lang="en-US" smtClean="0"/>
              <a:t>19</a:t>
            </a:fld>
            <a:endParaRPr lang="en-US"/>
          </a:p>
        </p:txBody>
      </p:sp>
      <p:sp>
        <p:nvSpPr>
          <p:cNvPr id="5" name="Footer Placeholder 4">
            <a:extLst>
              <a:ext uri="{FF2B5EF4-FFF2-40B4-BE49-F238E27FC236}">
                <a16:creationId xmlns:a16="http://schemas.microsoft.com/office/drawing/2014/main" id="{37E66177-5D7C-4113-931A-3163F0062D6B}"/>
              </a:ext>
            </a:extLst>
          </p:cNvPr>
          <p:cNvSpPr>
            <a:spLocks noGrp="1"/>
          </p:cNvSpPr>
          <p:nvPr>
            <p:ph type="ftr" sz="quarter" idx="3"/>
          </p:nvPr>
        </p:nvSpPr>
        <p:spPr/>
        <p:txBody>
          <a:bodyPr/>
          <a:lstStyle/>
          <a:p>
            <a:r>
              <a:rPr lang="en-US" dirty="0"/>
              <a:t>Kwartler </a:t>
            </a:r>
          </a:p>
        </p:txBody>
      </p:sp>
      <p:pic>
        <p:nvPicPr>
          <p:cNvPr id="6" name="Picture 2" descr="Image result for hipster">
            <a:extLst>
              <a:ext uri="{FF2B5EF4-FFF2-40B4-BE49-F238E27FC236}">
                <a16:creationId xmlns:a16="http://schemas.microsoft.com/office/drawing/2014/main" id="{6BF8932A-15E6-4973-A3D2-9E846903519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9396" y="1854257"/>
            <a:ext cx="1480282" cy="221870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Image result for hipster">
            <a:extLst>
              <a:ext uri="{FF2B5EF4-FFF2-40B4-BE49-F238E27FC236}">
                <a16:creationId xmlns:a16="http://schemas.microsoft.com/office/drawing/2014/main" id="{DD0FC1B4-DDD4-459C-9164-B262AE33D05A}"/>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2733" r="37196"/>
          <a:stretch/>
        </p:blipFill>
        <p:spPr bwMode="auto">
          <a:xfrm>
            <a:off x="1814935" y="1866369"/>
            <a:ext cx="1492746" cy="223219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0AEB4FE7-06C0-48E7-95FE-142D31F9083A}"/>
              </a:ext>
            </a:extLst>
          </p:cNvPr>
          <p:cNvSpPr txBox="1"/>
          <p:nvPr/>
        </p:nvSpPr>
        <p:spPr>
          <a:xfrm>
            <a:off x="3442938" y="1854257"/>
            <a:ext cx="5601474" cy="3693319"/>
          </a:xfrm>
          <a:prstGeom prst="rect">
            <a:avLst/>
          </a:prstGeom>
          <a:noFill/>
        </p:spPr>
        <p:txBody>
          <a:bodyPr wrap="square" rtlCol="0">
            <a:spAutoFit/>
          </a:bodyPr>
          <a:lstStyle/>
          <a:p>
            <a:pPr marL="112713" indent="-112713">
              <a:buFont typeface="Arial" panose="020B0604020202020204" pitchFamily="34" charset="0"/>
              <a:buChar char="•"/>
            </a:pPr>
            <a:r>
              <a:rPr lang="en-US" dirty="0"/>
              <a:t>“Thank you, next.”</a:t>
            </a:r>
          </a:p>
          <a:p>
            <a:pPr marL="112713" indent="-112713">
              <a:buFont typeface="Arial" panose="020B0604020202020204" pitchFamily="34" charset="0"/>
              <a:buChar char="•"/>
            </a:pPr>
            <a:r>
              <a:rPr lang="en-US" dirty="0"/>
              <a:t>“Woke”</a:t>
            </a:r>
          </a:p>
          <a:p>
            <a:pPr marL="112713" indent="-112713">
              <a:buFont typeface="Arial" panose="020B0604020202020204" pitchFamily="34" charset="0"/>
              <a:buChar char="•"/>
            </a:pPr>
            <a:endParaRPr lang="en-US" dirty="0"/>
          </a:p>
          <a:p>
            <a:pPr marL="112713" indent="-112713">
              <a:buFont typeface="Arial" panose="020B0604020202020204" pitchFamily="34" charset="0"/>
              <a:buChar char="•"/>
            </a:pPr>
            <a:r>
              <a:rPr lang="en-US" dirty="0"/>
              <a:t>“Cray”</a:t>
            </a:r>
          </a:p>
          <a:p>
            <a:pPr marL="112713" indent="-112713">
              <a:buFont typeface="Arial" panose="020B0604020202020204" pitchFamily="34" charset="0"/>
              <a:buChar char="•"/>
            </a:pPr>
            <a:r>
              <a:rPr lang="en-US" dirty="0"/>
              <a:t>“Gucci” </a:t>
            </a:r>
          </a:p>
          <a:p>
            <a:pPr marL="112713" indent="-112713">
              <a:buFont typeface="Arial" panose="020B0604020202020204" pitchFamily="34" charset="0"/>
              <a:buChar char="•"/>
            </a:pPr>
            <a:r>
              <a:rPr lang="en-US" dirty="0"/>
              <a:t>“Squad goal”</a:t>
            </a:r>
          </a:p>
          <a:p>
            <a:pPr marL="112713" indent="-112713">
              <a:buFont typeface="Arial" panose="020B0604020202020204" pitchFamily="34" charset="0"/>
              <a:buChar char="•"/>
            </a:pPr>
            <a:r>
              <a:rPr lang="en-US" dirty="0"/>
              <a:t>“Bible…” </a:t>
            </a:r>
          </a:p>
          <a:p>
            <a:pPr marL="112713" indent="-112713">
              <a:buFont typeface="Arial" panose="020B0604020202020204" pitchFamily="34" charset="0"/>
              <a:buChar char="•"/>
            </a:pPr>
            <a:r>
              <a:rPr lang="en-US" dirty="0"/>
              <a:t>“Adulting”</a:t>
            </a:r>
          </a:p>
          <a:p>
            <a:pPr marL="112713" indent="-112713">
              <a:buFont typeface="Arial" panose="020B0604020202020204" pitchFamily="34" charset="0"/>
              <a:buChar char="•"/>
            </a:pPr>
            <a:r>
              <a:rPr lang="en-US" dirty="0"/>
              <a:t>“</a:t>
            </a:r>
            <a:r>
              <a:rPr lang="en-US" dirty="0" err="1"/>
              <a:t>Turnt</a:t>
            </a:r>
            <a:r>
              <a:rPr lang="en-US" dirty="0"/>
              <a:t>” </a:t>
            </a:r>
          </a:p>
          <a:p>
            <a:pPr marL="112713" indent="-112713">
              <a:buFont typeface="Arial" panose="020B0604020202020204" pitchFamily="34" charset="0"/>
              <a:buChar char="•"/>
            </a:pPr>
            <a:r>
              <a:rPr lang="en-US" dirty="0"/>
              <a:t>“</a:t>
            </a:r>
            <a:r>
              <a:rPr lang="en-US" dirty="0" err="1"/>
              <a:t>Hundo</a:t>
            </a:r>
            <a:r>
              <a:rPr lang="en-US" dirty="0"/>
              <a:t> P”</a:t>
            </a:r>
          </a:p>
          <a:p>
            <a:pPr marL="112713" indent="-112713">
              <a:buFont typeface="Arial" panose="020B0604020202020204" pitchFamily="34" charset="0"/>
              <a:buChar char="•"/>
            </a:pPr>
            <a:r>
              <a:rPr lang="en-US" dirty="0"/>
              <a:t>“Trill”</a:t>
            </a:r>
          </a:p>
          <a:p>
            <a:pPr marL="112713" indent="-112713">
              <a:buFont typeface="Arial" panose="020B0604020202020204" pitchFamily="34" charset="0"/>
              <a:buChar char="•"/>
            </a:pPr>
            <a:r>
              <a:rPr lang="en-US" dirty="0"/>
              <a:t>“TFW”</a:t>
            </a:r>
          </a:p>
          <a:p>
            <a:pPr marL="112713" indent="-112713">
              <a:buFont typeface="Arial" panose="020B0604020202020204" pitchFamily="34" charset="0"/>
              <a:buChar char="•"/>
            </a:pPr>
            <a:r>
              <a:rPr lang="en-US" dirty="0"/>
              <a:t>”</a:t>
            </a:r>
            <a:r>
              <a:rPr lang="en-US" dirty="0" err="1"/>
              <a:t>Rizz</a:t>
            </a:r>
            <a:r>
              <a:rPr lang="en-US" dirty="0"/>
              <a:t>”</a:t>
            </a:r>
          </a:p>
        </p:txBody>
      </p:sp>
      <p:sp>
        <p:nvSpPr>
          <p:cNvPr id="9" name="Rectangle 8">
            <a:extLst>
              <a:ext uri="{FF2B5EF4-FFF2-40B4-BE49-F238E27FC236}">
                <a16:creationId xmlns:a16="http://schemas.microsoft.com/office/drawing/2014/main" id="{88AA11EB-65A0-4799-B71C-D81008C96D85}"/>
              </a:ext>
            </a:extLst>
          </p:cNvPr>
          <p:cNvSpPr/>
          <p:nvPr/>
        </p:nvSpPr>
        <p:spPr>
          <a:xfrm>
            <a:off x="199397" y="5769227"/>
            <a:ext cx="8845016" cy="31208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solidFill>
                  <a:schemeClr val="bg1"/>
                </a:solidFill>
              </a:rPr>
              <a:t>Beyond generation, other factors like socio-economic, gender &amp; demographic makeup impact expression.</a:t>
            </a:r>
          </a:p>
        </p:txBody>
      </p:sp>
    </p:spTree>
    <p:extLst>
      <p:ext uri="{BB962C8B-B14F-4D97-AF65-F5344CB8AC3E}">
        <p14:creationId xmlns:p14="http://schemas.microsoft.com/office/powerpoint/2010/main" val="40353510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5/22/24</a:t>
            </a:fld>
            <a:endParaRPr lang="en-US" dirty="0"/>
          </a:p>
        </p:txBody>
      </p:sp>
      <p:sp>
        <p:nvSpPr>
          <p:cNvPr id="3" name="Title 2"/>
          <p:cNvSpPr>
            <a:spLocks noGrp="1"/>
          </p:cNvSpPr>
          <p:nvPr>
            <p:ph type="title"/>
          </p:nvPr>
        </p:nvSpPr>
        <p:spPr/>
        <p:txBody>
          <a:bodyPr/>
          <a:lstStyle/>
          <a:p>
            <a:r>
              <a:rPr lang="en-US" dirty="0"/>
              <a:t>Shameless Plug #1</a:t>
            </a:r>
          </a:p>
        </p:txBody>
      </p:sp>
      <p:sp>
        <p:nvSpPr>
          <p:cNvPr id="4" name="Slide Number Placeholder 3"/>
          <p:cNvSpPr>
            <a:spLocks noGrp="1"/>
          </p:cNvSpPr>
          <p:nvPr>
            <p:ph type="sldNum" sz="quarter" idx="12"/>
          </p:nvPr>
        </p:nvSpPr>
        <p:spPr/>
        <p:txBody>
          <a:bodyPr/>
          <a:lstStyle/>
          <a:p>
            <a:fld id="{37290FF7-652B-4475-AEAB-8B1A5D23AE09}" type="slidenum">
              <a:rPr lang="en-US" smtClean="0"/>
              <a:t>2</a:t>
            </a:fld>
            <a:endParaRPr lang="en-US" dirty="0"/>
          </a:p>
        </p:txBody>
      </p:sp>
      <p:sp>
        <p:nvSpPr>
          <p:cNvPr id="5" name="Footer Placeholder 4"/>
          <p:cNvSpPr>
            <a:spLocks noGrp="1"/>
          </p:cNvSpPr>
          <p:nvPr>
            <p:ph type="ftr" sz="quarter" idx="3"/>
          </p:nvPr>
        </p:nvSpPr>
        <p:spPr/>
        <p:txBody>
          <a:bodyPr/>
          <a:lstStyle/>
          <a:p>
            <a:r>
              <a:rPr lang="en-US" dirty="0"/>
              <a:t>Kwartler </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8806" y="1294448"/>
            <a:ext cx="2553981" cy="3847998"/>
          </a:xfrm>
          <a:prstGeom prst="rect">
            <a:avLst/>
          </a:prstGeom>
        </p:spPr>
      </p:pic>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t="18000" r="27306" b="44000"/>
          <a:stretch/>
        </p:blipFill>
        <p:spPr>
          <a:xfrm>
            <a:off x="5394961" y="4089072"/>
            <a:ext cx="3237278" cy="1371600"/>
          </a:xfrm>
          <a:prstGeom prst="rect">
            <a:avLst/>
          </a:prstGeom>
          <a:ln>
            <a:solidFill>
              <a:schemeClr val="tx1"/>
            </a:solidFill>
          </a:ln>
        </p:spPr>
      </p:pic>
      <p:pic>
        <p:nvPicPr>
          <p:cNvPr id="8" name="Picture 7"/>
          <p:cNvPicPr>
            <a:picLocks noChangeAspect="1"/>
          </p:cNvPicPr>
          <p:nvPr/>
        </p:nvPicPr>
        <p:blipFill rotWithShape="1">
          <a:blip r:embed="rId4">
            <a:extLst>
              <a:ext uri="{28A0092B-C50C-407E-A947-70E740481C1C}">
                <a14:useLocalDpi xmlns:a14="http://schemas.microsoft.com/office/drawing/2010/main" val="0"/>
              </a:ext>
            </a:extLst>
          </a:blip>
          <a:srcRect t="17334" r="32620" b="43555"/>
          <a:stretch/>
        </p:blipFill>
        <p:spPr>
          <a:xfrm>
            <a:off x="5394961" y="2621266"/>
            <a:ext cx="2930693" cy="1371600"/>
          </a:xfrm>
          <a:prstGeom prst="rect">
            <a:avLst/>
          </a:prstGeom>
          <a:ln>
            <a:solidFill>
              <a:schemeClr val="tx1"/>
            </a:solidFill>
          </a:ln>
        </p:spPr>
      </p:pic>
      <p:pic>
        <p:nvPicPr>
          <p:cNvPr id="9" name="Picture 8"/>
          <p:cNvPicPr>
            <a:picLocks noChangeAspect="1"/>
          </p:cNvPicPr>
          <p:nvPr/>
        </p:nvPicPr>
        <p:blipFill rotWithShape="1">
          <a:blip r:embed="rId5">
            <a:extLst>
              <a:ext uri="{28A0092B-C50C-407E-A947-70E740481C1C}">
                <a14:useLocalDpi xmlns:a14="http://schemas.microsoft.com/office/drawing/2010/main" val="0"/>
              </a:ext>
            </a:extLst>
          </a:blip>
          <a:srcRect t="17778" r="33140" b="44000"/>
          <a:stretch/>
        </p:blipFill>
        <p:spPr>
          <a:xfrm>
            <a:off x="5394961" y="1110606"/>
            <a:ext cx="2972594" cy="1371600"/>
          </a:xfrm>
          <a:prstGeom prst="rect">
            <a:avLst/>
          </a:prstGeom>
          <a:ln>
            <a:solidFill>
              <a:schemeClr val="tx1"/>
            </a:solidFill>
          </a:ln>
        </p:spPr>
      </p:pic>
    </p:spTree>
    <p:extLst>
      <p:ext uri="{BB962C8B-B14F-4D97-AF65-F5344CB8AC3E}">
        <p14:creationId xmlns:p14="http://schemas.microsoft.com/office/powerpoint/2010/main" val="17453401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4D7503B-5C4D-453B-B92B-036D2B83DB6A}"/>
              </a:ext>
            </a:extLst>
          </p:cNvPr>
          <p:cNvSpPr>
            <a:spLocks noGrp="1"/>
          </p:cNvSpPr>
          <p:nvPr>
            <p:ph type="dt" sz="half" idx="10"/>
          </p:nvPr>
        </p:nvSpPr>
        <p:spPr/>
        <p:txBody>
          <a:bodyPr/>
          <a:lstStyle/>
          <a:p>
            <a:fld id="{6700A58B-DD98-43D0-B791-721480A02982}" type="datetime1">
              <a:rPr lang="en-US" smtClean="0"/>
              <a:t>5/22/24</a:t>
            </a:fld>
            <a:endParaRPr lang="en-US"/>
          </a:p>
        </p:txBody>
      </p:sp>
      <p:sp>
        <p:nvSpPr>
          <p:cNvPr id="3" name="Title 2">
            <a:extLst>
              <a:ext uri="{FF2B5EF4-FFF2-40B4-BE49-F238E27FC236}">
                <a16:creationId xmlns:a16="http://schemas.microsoft.com/office/drawing/2014/main" id="{89599937-53B9-4C98-AE7E-BCCEDA0B20E4}"/>
              </a:ext>
            </a:extLst>
          </p:cNvPr>
          <p:cNvSpPr>
            <a:spLocks noGrp="1"/>
          </p:cNvSpPr>
          <p:nvPr>
            <p:ph type="title"/>
          </p:nvPr>
        </p:nvSpPr>
        <p:spPr/>
        <p:txBody>
          <a:bodyPr/>
          <a:lstStyle/>
          <a:p>
            <a:r>
              <a:rPr lang="en-US" sz="2400" dirty="0"/>
              <a:t>Gen Y/Z expression is evolving rapidly due to technology.</a:t>
            </a:r>
          </a:p>
        </p:txBody>
      </p:sp>
      <p:sp>
        <p:nvSpPr>
          <p:cNvPr id="4" name="Slide Number Placeholder 3">
            <a:extLst>
              <a:ext uri="{FF2B5EF4-FFF2-40B4-BE49-F238E27FC236}">
                <a16:creationId xmlns:a16="http://schemas.microsoft.com/office/drawing/2014/main" id="{CED2F4C4-3178-459B-845A-FC0C9660BCC8}"/>
              </a:ext>
            </a:extLst>
          </p:cNvPr>
          <p:cNvSpPr>
            <a:spLocks noGrp="1"/>
          </p:cNvSpPr>
          <p:nvPr>
            <p:ph type="sldNum" sz="quarter" idx="12"/>
          </p:nvPr>
        </p:nvSpPr>
        <p:spPr/>
        <p:txBody>
          <a:bodyPr/>
          <a:lstStyle/>
          <a:p>
            <a:fld id="{37290FF7-652B-4475-AEAB-8B1A5D23AE09}" type="slidenum">
              <a:rPr lang="en-US" smtClean="0"/>
              <a:t>20</a:t>
            </a:fld>
            <a:endParaRPr lang="en-US"/>
          </a:p>
        </p:txBody>
      </p:sp>
      <p:sp>
        <p:nvSpPr>
          <p:cNvPr id="5" name="Footer Placeholder 4">
            <a:extLst>
              <a:ext uri="{FF2B5EF4-FFF2-40B4-BE49-F238E27FC236}">
                <a16:creationId xmlns:a16="http://schemas.microsoft.com/office/drawing/2014/main" id="{37E66177-5D7C-4113-931A-3163F0062D6B}"/>
              </a:ext>
            </a:extLst>
          </p:cNvPr>
          <p:cNvSpPr>
            <a:spLocks noGrp="1"/>
          </p:cNvSpPr>
          <p:nvPr>
            <p:ph type="ftr" sz="quarter" idx="3"/>
          </p:nvPr>
        </p:nvSpPr>
        <p:spPr/>
        <p:txBody>
          <a:bodyPr/>
          <a:lstStyle/>
          <a:p>
            <a:r>
              <a:rPr lang="en-US" dirty="0"/>
              <a:t>Kwartler </a:t>
            </a:r>
          </a:p>
        </p:txBody>
      </p:sp>
      <p:pic>
        <p:nvPicPr>
          <p:cNvPr id="6" name="Picture 2" descr="Image result for hipster">
            <a:extLst>
              <a:ext uri="{FF2B5EF4-FFF2-40B4-BE49-F238E27FC236}">
                <a16:creationId xmlns:a16="http://schemas.microsoft.com/office/drawing/2014/main" id="{6BF8932A-15E6-4973-A3D2-9E846903519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9396" y="1854257"/>
            <a:ext cx="1480282" cy="221870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Image result for hipster">
            <a:extLst>
              <a:ext uri="{FF2B5EF4-FFF2-40B4-BE49-F238E27FC236}">
                <a16:creationId xmlns:a16="http://schemas.microsoft.com/office/drawing/2014/main" id="{DD0FC1B4-DDD4-459C-9164-B262AE33D05A}"/>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2733" r="37196"/>
          <a:stretch/>
        </p:blipFill>
        <p:spPr bwMode="auto">
          <a:xfrm>
            <a:off x="1814935" y="1866369"/>
            <a:ext cx="1492746" cy="223219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0AEB4FE7-06C0-48E7-95FE-142D31F9083A}"/>
              </a:ext>
            </a:extLst>
          </p:cNvPr>
          <p:cNvSpPr txBox="1"/>
          <p:nvPr/>
        </p:nvSpPr>
        <p:spPr>
          <a:xfrm>
            <a:off x="3442938" y="1854257"/>
            <a:ext cx="5601474" cy="3970318"/>
          </a:xfrm>
          <a:prstGeom prst="rect">
            <a:avLst/>
          </a:prstGeom>
          <a:noFill/>
        </p:spPr>
        <p:txBody>
          <a:bodyPr wrap="square" rtlCol="0">
            <a:spAutoFit/>
          </a:bodyPr>
          <a:lstStyle/>
          <a:p>
            <a:pPr marL="112713" indent="-112713">
              <a:buFont typeface="Arial" panose="020B0604020202020204" pitchFamily="34" charset="0"/>
              <a:buChar char="•"/>
            </a:pPr>
            <a:r>
              <a:rPr lang="en-US" dirty="0">
                <a:solidFill>
                  <a:schemeClr val="accent1"/>
                </a:solidFill>
              </a:rPr>
              <a:t>“Thank you, next.” </a:t>
            </a:r>
            <a:r>
              <a:rPr lang="en-US" dirty="0"/>
              <a:t>– moving on with positive connotation</a:t>
            </a:r>
          </a:p>
          <a:p>
            <a:pPr marL="112713" indent="-112713">
              <a:buFont typeface="Arial" panose="020B0604020202020204" pitchFamily="34" charset="0"/>
              <a:buChar char="•"/>
            </a:pPr>
            <a:r>
              <a:rPr lang="en-US" dirty="0">
                <a:solidFill>
                  <a:schemeClr val="accent1"/>
                </a:solidFill>
              </a:rPr>
              <a:t>“Woke” </a:t>
            </a:r>
            <a:r>
              <a:rPr lang="en-US" dirty="0"/>
              <a:t>- The more woke one is, the more sympathetic &amp; knowledgeable one is about a topic or type of person </a:t>
            </a:r>
          </a:p>
          <a:p>
            <a:pPr marL="112713" indent="-112713">
              <a:buFont typeface="Arial" panose="020B0604020202020204" pitchFamily="34" charset="0"/>
              <a:buChar char="•"/>
            </a:pPr>
            <a:r>
              <a:rPr lang="en-US" dirty="0">
                <a:solidFill>
                  <a:schemeClr val="accent1"/>
                </a:solidFill>
              </a:rPr>
              <a:t>“Cray” </a:t>
            </a:r>
            <a:r>
              <a:rPr lang="en-US" dirty="0"/>
              <a:t>- crazy</a:t>
            </a:r>
          </a:p>
          <a:p>
            <a:pPr marL="112713" indent="-112713">
              <a:buFont typeface="Arial" panose="020B0604020202020204" pitchFamily="34" charset="0"/>
              <a:buChar char="•"/>
            </a:pPr>
            <a:r>
              <a:rPr lang="en-US" dirty="0">
                <a:solidFill>
                  <a:schemeClr val="accent1"/>
                </a:solidFill>
              </a:rPr>
              <a:t>“Gucci” </a:t>
            </a:r>
            <a:r>
              <a:rPr lang="en-US" dirty="0"/>
              <a:t>– fine, good</a:t>
            </a:r>
          </a:p>
          <a:p>
            <a:pPr marL="112713" indent="-112713">
              <a:buFont typeface="Arial" panose="020B0604020202020204" pitchFamily="34" charset="0"/>
              <a:buChar char="•"/>
            </a:pPr>
            <a:r>
              <a:rPr lang="en-US" dirty="0">
                <a:solidFill>
                  <a:schemeClr val="accent1"/>
                </a:solidFill>
              </a:rPr>
              <a:t>“Squad goal” </a:t>
            </a:r>
            <a:r>
              <a:rPr lang="en-US" dirty="0"/>
              <a:t>– friend group behavior</a:t>
            </a:r>
          </a:p>
          <a:p>
            <a:pPr marL="112713" indent="-112713">
              <a:buFont typeface="Arial" panose="020B0604020202020204" pitchFamily="34" charset="0"/>
              <a:buChar char="•"/>
            </a:pPr>
            <a:r>
              <a:rPr lang="en-US" dirty="0">
                <a:solidFill>
                  <a:schemeClr val="accent1"/>
                </a:solidFill>
              </a:rPr>
              <a:t>“Bible…” </a:t>
            </a:r>
            <a:r>
              <a:rPr lang="en-US" dirty="0"/>
              <a:t>- what follows is TRUTH</a:t>
            </a:r>
          </a:p>
          <a:p>
            <a:pPr marL="112713" indent="-112713">
              <a:buFont typeface="Arial" panose="020B0604020202020204" pitchFamily="34" charset="0"/>
              <a:buChar char="•"/>
            </a:pPr>
            <a:r>
              <a:rPr lang="en-US" dirty="0">
                <a:solidFill>
                  <a:schemeClr val="accent1"/>
                </a:solidFill>
              </a:rPr>
              <a:t>“Adulting” </a:t>
            </a:r>
            <a:r>
              <a:rPr lang="en-US" dirty="0"/>
              <a:t>– activities associated with growing up</a:t>
            </a:r>
          </a:p>
          <a:p>
            <a:pPr marL="112713" indent="-112713">
              <a:buFont typeface="Arial" panose="020B0604020202020204" pitchFamily="34" charset="0"/>
              <a:buChar char="•"/>
            </a:pPr>
            <a:r>
              <a:rPr lang="en-US" dirty="0">
                <a:solidFill>
                  <a:schemeClr val="accent1"/>
                </a:solidFill>
              </a:rPr>
              <a:t>“</a:t>
            </a:r>
            <a:r>
              <a:rPr lang="en-US" dirty="0" err="1">
                <a:solidFill>
                  <a:schemeClr val="accent1"/>
                </a:solidFill>
              </a:rPr>
              <a:t>Turnt</a:t>
            </a:r>
            <a:r>
              <a:rPr lang="en-US" dirty="0">
                <a:solidFill>
                  <a:schemeClr val="accent1"/>
                </a:solidFill>
              </a:rPr>
              <a:t>” </a:t>
            </a:r>
            <a:r>
              <a:rPr lang="en-US" dirty="0"/>
              <a:t>– “turned up” i.e. really excited</a:t>
            </a:r>
          </a:p>
          <a:p>
            <a:pPr marL="112713" indent="-112713">
              <a:buFont typeface="Arial" panose="020B0604020202020204" pitchFamily="34" charset="0"/>
              <a:buChar char="•"/>
            </a:pPr>
            <a:r>
              <a:rPr lang="en-US" dirty="0"/>
              <a:t>“</a:t>
            </a:r>
            <a:r>
              <a:rPr lang="en-US" dirty="0" err="1">
                <a:solidFill>
                  <a:schemeClr val="accent1"/>
                </a:solidFill>
              </a:rPr>
              <a:t>Hundo</a:t>
            </a:r>
            <a:r>
              <a:rPr lang="en-US" dirty="0">
                <a:solidFill>
                  <a:schemeClr val="accent1"/>
                </a:solidFill>
              </a:rPr>
              <a:t> P” </a:t>
            </a:r>
            <a:r>
              <a:rPr lang="en-US" dirty="0"/>
              <a:t>– agree “100%”</a:t>
            </a:r>
          </a:p>
          <a:p>
            <a:pPr marL="112713" indent="-112713">
              <a:buFont typeface="Arial" panose="020B0604020202020204" pitchFamily="34" charset="0"/>
              <a:buChar char="•"/>
            </a:pPr>
            <a:r>
              <a:rPr lang="en-US" dirty="0">
                <a:solidFill>
                  <a:schemeClr val="accent1"/>
                </a:solidFill>
              </a:rPr>
              <a:t>“Trill” </a:t>
            </a:r>
            <a:r>
              <a:rPr lang="en-US" dirty="0"/>
              <a:t>– True &amp; Real</a:t>
            </a:r>
          </a:p>
          <a:p>
            <a:pPr marL="112713" indent="-112713">
              <a:buFont typeface="Arial" panose="020B0604020202020204" pitchFamily="34" charset="0"/>
              <a:buChar char="•"/>
            </a:pPr>
            <a:r>
              <a:rPr lang="en-US" dirty="0">
                <a:solidFill>
                  <a:schemeClr val="accent1"/>
                </a:solidFill>
              </a:rPr>
              <a:t>“TFW” </a:t>
            </a:r>
            <a:r>
              <a:rPr lang="en-US" dirty="0"/>
              <a:t>– “That Feeling When” to describe an emotion</a:t>
            </a:r>
          </a:p>
          <a:p>
            <a:r>
              <a:rPr lang="en-US" dirty="0">
                <a:solidFill>
                  <a:schemeClr val="accent1"/>
                </a:solidFill>
              </a:rPr>
              <a:t>“</a:t>
            </a:r>
            <a:r>
              <a:rPr lang="en-US" dirty="0" err="1">
                <a:solidFill>
                  <a:schemeClr val="accent1"/>
                </a:solidFill>
              </a:rPr>
              <a:t>Rizz</a:t>
            </a:r>
            <a:r>
              <a:rPr lang="en-US" dirty="0">
                <a:solidFill>
                  <a:schemeClr val="accent1"/>
                </a:solidFill>
              </a:rPr>
              <a:t>” </a:t>
            </a:r>
            <a:r>
              <a:rPr lang="en-US" dirty="0"/>
              <a:t>– Short for Charisma</a:t>
            </a:r>
          </a:p>
        </p:txBody>
      </p:sp>
      <p:sp>
        <p:nvSpPr>
          <p:cNvPr id="9" name="Rectangle 8">
            <a:extLst>
              <a:ext uri="{FF2B5EF4-FFF2-40B4-BE49-F238E27FC236}">
                <a16:creationId xmlns:a16="http://schemas.microsoft.com/office/drawing/2014/main" id="{88AA11EB-65A0-4799-B71C-D81008C96D85}"/>
              </a:ext>
            </a:extLst>
          </p:cNvPr>
          <p:cNvSpPr/>
          <p:nvPr/>
        </p:nvSpPr>
        <p:spPr>
          <a:xfrm>
            <a:off x="199397" y="5871967"/>
            <a:ext cx="8845016" cy="31208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solidFill>
                  <a:schemeClr val="bg1"/>
                </a:solidFill>
              </a:rPr>
              <a:t>Beyond generation, other factors like socio-economic, gender &amp; demographic makeup impact expression.</a:t>
            </a:r>
          </a:p>
        </p:txBody>
      </p:sp>
    </p:spTree>
    <p:extLst>
      <p:ext uri="{BB962C8B-B14F-4D97-AF65-F5344CB8AC3E}">
        <p14:creationId xmlns:p14="http://schemas.microsoft.com/office/powerpoint/2010/main" val="16561027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26A9A5E-2396-4CE0-B35A-0C624C5B6441}"/>
              </a:ext>
            </a:extLst>
          </p:cNvPr>
          <p:cNvSpPr>
            <a:spLocks noGrp="1"/>
          </p:cNvSpPr>
          <p:nvPr>
            <p:ph type="dt" sz="half" idx="10"/>
          </p:nvPr>
        </p:nvSpPr>
        <p:spPr/>
        <p:txBody>
          <a:bodyPr/>
          <a:lstStyle/>
          <a:p>
            <a:fld id="{6700A58B-DD98-43D0-B791-721480A02982}" type="datetime1">
              <a:rPr lang="en-US" smtClean="0"/>
              <a:t>5/22/24</a:t>
            </a:fld>
            <a:endParaRPr lang="en-US"/>
          </a:p>
        </p:txBody>
      </p:sp>
      <p:sp>
        <p:nvSpPr>
          <p:cNvPr id="3" name="Title 2">
            <a:extLst>
              <a:ext uri="{FF2B5EF4-FFF2-40B4-BE49-F238E27FC236}">
                <a16:creationId xmlns:a16="http://schemas.microsoft.com/office/drawing/2014/main" id="{9FAAE4AE-6303-47F1-A81C-1B534E662733}"/>
              </a:ext>
            </a:extLst>
          </p:cNvPr>
          <p:cNvSpPr>
            <a:spLocks noGrp="1"/>
          </p:cNvSpPr>
          <p:nvPr>
            <p:ph type="title"/>
          </p:nvPr>
        </p:nvSpPr>
        <p:spPr/>
        <p:txBody>
          <a:bodyPr/>
          <a:lstStyle/>
          <a:p>
            <a:r>
              <a:rPr lang="en-US" dirty="0">
                <a:solidFill>
                  <a:schemeClr val="accent1"/>
                </a:solidFill>
              </a:rPr>
              <a:t>Audience</a:t>
            </a:r>
            <a:r>
              <a:rPr lang="en-US" dirty="0"/>
              <a:t> affects language</a:t>
            </a:r>
          </a:p>
        </p:txBody>
      </p:sp>
      <p:sp>
        <p:nvSpPr>
          <p:cNvPr id="4" name="Slide Number Placeholder 3">
            <a:extLst>
              <a:ext uri="{FF2B5EF4-FFF2-40B4-BE49-F238E27FC236}">
                <a16:creationId xmlns:a16="http://schemas.microsoft.com/office/drawing/2014/main" id="{CC803535-2EC7-4A17-BF87-B2D98521F66B}"/>
              </a:ext>
            </a:extLst>
          </p:cNvPr>
          <p:cNvSpPr>
            <a:spLocks noGrp="1"/>
          </p:cNvSpPr>
          <p:nvPr>
            <p:ph type="sldNum" sz="quarter" idx="12"/>
          </p:nvPr>
        </p:nvSpPr>
        <p:spPr/>
        <p:txBody>
          <a:bodyPr/>
          <a:lstStyle/>
          <a:p>
            <a:fld id="{37290FF7-652B-4475-AEAB-8B1A5D23AE09}" type="slidenum">
              <a:rPr lang="en-US" smtClean="0"/>
              <a:t>21</a:t>
            </a:fld>
            <a:endParaRPr lang="en-US"/>
          </a:p>
        </p:txBody>
      </p:sp>
      <p:sp>
        <p:nvSpPr>
          <p:cNvPr id="5" name="Footer Placeholder 4">
            <a:extLst>
              <a:ext uri="{FF2B5EF4-FFF2-40B4-BE49-F238E27FC236}">
                <a16:creationId xmlns:a16="http://schemas.microsoft.com/office/drawing/2014/main" id="{001C350C-BFAC-4ED0-9705-CB3AE1EC2261}"/>
              </a:ext>
            </a:extLst>
          </p:cNvPr>
          <p:cNvSpPr>
            <a:spLocks noGrp="1"/>
          </p:cNvSpPr>
          <p:nvPr>
            <p:ph type="ftr" sz="quarter" idx="3"/>
          </p:nvPr>
        </p:nvSpPr>
        <p:spPr/>
        <p:txBody>
          <a:bodyPr/>
          <a:lstStyle/>
          <a:p>
            <a:r>
              <a:rPr lang="en-US" dirty="0"/>
              <a:t>Kwartler </a:t>
            </a:r>
          </a:p>
        </p:txBody>
      </p:sp>
      <p:sp>
        <p:nvSpPr>
          <p:cNvPr id="6" name="Rectangle 5">
            <a:extLst>
              <a:ext uri="{FF2B5EF4-FFF2-40B4-BE49-F238E27FC236}">
                <a16:creationId xmlns:a16="http://schemas.microsoft.com/office/drawing/2014/main" id="{256410CF-D663-4D5F-AE12-1A19368D3724}"/>
              </a:ext>
            </a:extLst>
          </p:cNvPr>
          <p:cNvSpPr/>
          <p:nvPr/>
        </p:nvSpPr>
        <p:spPr>
          <a:xfrm>
            <a:off x="177257" y="5832601"/>
            <a:ext cx="8866982" cy="24382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bg1"/>
                </a:solidFill>
              </a:rPr>
              <a:t>And we all context switch based on who were are speaking too.</a:t>
            </a:r>
          </a:p>
        </p:txBody>
      </p:sp>
      <p:pic>
        <p:nvPicPr>
          <p:cNvPr id="7" name="Picture 4" descr="Image result for speaking to parent">
            <a:extLst>
              <a:ext uri="{FF2B5EF4-FFF2-40B4-BE49-F238E27FC236}">
                <a16:creationId xmlns:a16="http://schemas.microsoft.com/office/drawing/2014/main" id="{67B464C1-7B4D-42D5-883E-2183F28E88F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7257" y="2478112"/>
            <a:ext cx="2279605" cy="128164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04A637C3-FAB9-48C0-ABEB-56B8DE682192}"/>
              </a:ext>
            </a:extLst>
          </p:cNvPr>
          <p:cNvPicPr>
            <a:picLocks noChangeAspect="1"/>
          </p:cNvPicPr>
          <p:nvPr/>
        </p:nvPicPr>
        <p:blipFill>
          <a:blip r:embed="rId3"/>
          <a:stretch>
            <a:fillRect/>
          </a:stretch>
        </p:blipFill>
        <p:spPr>
          <a:xfrm>
            <a:off x="4711266" y="2478111"/>
            <a:ext cx="1766921" cy="1270595"/>
          </a:xfrm>
          <a:prstGeom prst="rect">
            <a:avLst/>
          </a:prstGeom>
        </p:spPr>
      </p:pic>
      <p:pic>
        <p:nvPicPr>
          <p:cNvPr id="9" name="Picture 8" descr="Image result for speaking to old parent">
            <a:extLst>
              <a:ext uri="{FF2B5EF4-FFF2-40B4-BE49-F238E27FC236}">
                <a16:creationId xmlns:a16="http://schemas.microsoft.com/office/drawing/2014/main" id="{E07500E2-706B-436E-95FA-FC82A29CD50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41671" y="2460101"/>
            <a:ext cx="1949483" cy="129965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0" descr="Image result for speaking to old parent">
            <a:extLst>
              <a:ext uri="{FF2B5EF4-FFF2-40B4-BE49-F238E27FC236}">
                <a16:creationId xmlns:a16="http://schemas.microsoft.com/office/drawing/2014/main" id="{3E2389F4-E5AC-454B-A935-770BDDF8CEB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20347" y="2478111"/>
            <a:ext cx="1727434" cy="12816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92243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5/22/24</a:t>
            </a:fld>
            <a:endParaRPr lang="en-US"/>
          </a:p>
        </p:txBody>
      </p:sp>
      <p:sp>
        <p:nvSpPr>
          <p:cNvPr id="3" name="Title 2"/>
          <p:cNvSpPr>
            <a:spLocks noGrp="1"/>
          </p:cNvSpPr>
          <p:nvPr>
            <p:ph type="title"/>
          </p:nvPr>
        </p:nvSpPr>
        <p:spPr/>
        <p:txBody>
          <a:bodyPr/>
          <a:lstStyle/>
          <a:p>
            <a:r>
              <a:rPr lang="en-US" sz="3600" dirty="0"/>
              <a:t>Key word scanning</a:t>
            </a:r>
            <a:endParaRPr lang="en-US" dirty="0"/>
          </a:p>
        </p:txBody>
      </p:sp>
      <p:sp>
        <p:nvSpPr>
          <p:cNvPr id="4" name="Slide Number Placeholder 3"/>
          <p:cNvSpPr>
            <a:spLocks noGrp="1"/>
          </p:cNvSpPr>
          <p:nvPr>
            <p:ph type="sldNum" sz="quarter" idx="12"/>
          </p:nvPr>
        </p:nvSpPr>
        <p:spPr/>
        <p:txBody>
          <a:bodyPr/>
          <a:lstStyle/>
          <a:p>
            <a:fld id="{37290FF7-652B-4475-AEAB-8B1A5D23AE09}" type="slidenum">
              <a:rPr lang="en-US" smtClean="0"/>
              <a:t>22</a:t>
            </a:fld>
            <a:endParaRPr lang="en-US"/>
          </a:p>
        </p:txBody>
      </p:sp>
      <p:sp>
        <p:nvSpPr>
          <p:cNvPr id="6" name="TextBox 5"/>
          <p:cNvSpPr txBox="1"/>
          <p:nvPr/>
        </p:nvSpPr>
        <p:spPr>
          <a:xfrm>
            <a:off x="4184734" y="1285610"/>
            <a:ext cx="787596" cy="369332"/>
          </a:xfrm>
          <a:prstGeom prst="rect">
            <a:avLst/>
          </a:prstGeom>
          <a:noFill/>
        </p:spPr>
        <p:txBody>
          <a:bodyPr wrap="none" rtlCol="0">
            <a:spAutoFit/>
          </a:bodyPr>
          <a:lstStyle/>
          <a:p>
            <a:pPr defTabSz="457200"/>
            <a:r>
              <a:rPr lang="en-US" sz="1800" kern="1200" dirty="0">
                <a:solidFill>
                  <a:srgbClr val="FFFFFF"/>
                </a:solidFill>
                <a:latin typeface="Arial Unicode MS" panose="020B0604020202020204" pitchFamily="34" charset="-128"/>
                <a:ea typeface="Arial Unicode MS" panose="020B0604020202020204" pitchFamily="34" charset="-128"/>
                <a:cs typeface="Arial Unicode MS" panose="020B0604020202020204" pitchFamily="34" charset="-128"/>
              </a:rPr>
              <a:t>Setup</a:t>
            </a:r>
          </a:p>
        </p:txBody>
      </p:sp>
      <p:grpSp>
        <p:nvGrpSpPr>
          <p:cNvPr id="7" name="Group 6"/>
          <p:cNvGrpSpPr/>
          <p:nvPr/>
        </p:nvGrpSpPr>
        <p:grpSpPr>
          <a:xfrm>
            <a:off x="397126" y="1443275"/>
            <a:ext cx="8426834" cy="805489"/>
            <a:chOff x="397126" y="881880"/>
            <a:chExt cx="5855599" cy="805489"/>
          </a:xfrm>
        </p:grpSpPr>
        <p:sp>
          <p:nvSpPr>
            <p:cNvPr id="8" name="Rectangle 7"/>
            <p:cNvSpPr/>
            <p:nvPr/>
          </p:nvSpPr>
          <p:spPr>
            <a:xfrm>
              <a:off x="473842" y="1337464"/>
              <a:ext cx="5778883" cy="349905"/>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457200"/>
              <a:r>
                <a:rPr lang="en-US" sz="1800" kern="1200" dirty="0" err="1">
                  <a:solidFill>
                    <a:prstClr val="white"/>
                  </a:solidFill>
                  <a:latin typeface="Consolas" panose="020B0609020204030204" pitchFamily="49" charset="0"/>
                  <a:cs typeface="Consolas" panose="020B0609020204030204" pitchFamily="49" charset="0"/>
                </a:rPr>
                <a:t>grepl</a:t>
              </a:r>
              <a:r>
                <a:rPr lang="en-US" sz="1800" kern="1200" dirty="0">
                  <a:solidFill>
                    <a:prstClr val="white"/>
                  </a:solidFill>
                  <a:latin typeface="Consolas" panose="020B0609020204030204" pitchFamily="49" charset="0"/>
                  <a:cs typeface="Consolas" panose="020B0609020204030204" pitchFamily="49" charset="0"/>
                </a:rPr>
                <a:t>(“pattern”, searchable object, </a:t>
              </a:r>
              <a:r>
                <a:rPr lang="en-US" sz="1800" kern="1200" dirty="0" err="1">
                  <a:solidFill>
                    <a:prstClr val="white"/>
                  </a:solidFill>
                  <a:latin typeface="Consolas" panose="020B0609020204030204" pitchFamily="49" charset="0"/>
                  <a:cs typeface="Consolas" panose="020B0609020204030204" pitchFamily="49" charset="0"/>
                </a:rPr>
                <a:t>ignore.case</a:t>
              </a:r>
              <a:r>
                <a:rPr lang="en-US" sz="1800" kern="1200" dirty="0">
                  <a:solidFill>
                    <a:prstClr val="white"/>
                  </a:solidFill>
                  <a:latin typeface="Consolas" panose="020B0609020204030204" pitchFamily="49" charset="0"/>
                  <a:cs typeface="Consolas" panose="020B0609020204030204" pitchFamily="49" charset="0"/>
                </a:rPr>
                <a:t>=TRUE)</a:t>
              </a:r>
            </a:p>
          </p:txBody>
        </p:sp>
        <p:sp>
          <p:nvSpPr>
            <p:cNvPr id="9" name="TextBox 8"/>
            <p:cNvSpPr txBox="1"/>
            <p:nvPr/>
          </p:nvSpPr>
          <p:spPr>
            <a:xfrm>
              <a:off x="397126" y="881880"/>
              <a:ext cx="5357582" cy="307777"/>
            </a:xfrm>
            <a:prstGeom prst="rect">
              <a:avLst/>
            </a:prstGeom>
            <a:noFill/>
          </p:spPr>
          <p:txBody>
            <a:bodyPr wrap="none" rtlCol="0">
              <a:spAutoFit/>
            </a:bodyPr>
            <a:lstStyle/>
            <a:p>
              <a:pPr defTabSz="457200"/>
              <a:r>
                <a:rPr lang="en-US" kern="1200" dirty="0" err="1">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grepl</a:t>
              </a:r>
              <a:r>
                <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 returns a vector of T/F if the pattern is present at least once</a:t>
              </a:r>
            </a:p>
          </p:txBody>
        </p:sp>
      </p:grpSp>
      <p:sp>
        <p:nvSpPr>
          <p:cNvPr id="13" name="TextBox 12"/>
          <p:cNvSpPr txBox="1"/>
          <p:nvPr/>
        </p:nvSpPr>
        <p:spPr>
          <a:xfrm>
            <a:off x="431222" y="1164341"/>
            <a:ext cx="2749471" cy="369332"/>
          </a:xfrm>
          <a:prstGeom prst="rect">
            <a:avLst/>
          </a:prstGeom>
          <a:noFill/>
        </p:spPr>
        <p:txBody>
          <a:bodyPr wrap="none" rtlCol="0">
            <a:spAutoFit/>
          </a:bodyPr>
          <a:lstStyle/>
          <a:p>
            <a:pPr defTabSz="457200"/>
            <a:r>
              <a:rPr lang="en-US" sz="1800" u="sng" kern="1200" dirty="0">
                <a:solidFill>
                  <a:srgbClr val="F09511"/>
                </a:solidFill>
                <a:latin typeface="Arial Unicode MS" panose="020B0604020202020204" pitchFamily="34" charset="-128"/>
                <a:ea typeface="Arial Unicode MS" panose="020B0604020202020204" pitchFamily="34" charset="-128"/>
                <a:cs typeface="Arial Unicode MS" panose="020B0604020202020204" pitchFamily="34" charset="-128"/>
              </a:rPr>
              <a:t>Basic R Unix Commands</a:t>
            </a:r>
          </a:p>
        </p:txBody>
      </p:sp>
      <p:pic>
        <p:nvPicPr>
          <p:cNvPr id="18" name="Picture 17" descr="Screen Shot 2015-05-26 at 9.25.44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3842" y="2248764"/>
            <a:ext cx="8229600" cy="417524"/>
          </a:xfrm>
          <a:prstGeom prst="rect">
            <a:avLst/>
          </a:prstGeom>
        </p:spPr>
      </p:pic>
      <p:sp>
        <p:nvSpPr>
          <p:cNvPr id="21" name="Footer Placeholder 5">
            <a:extLst>
              <a:ext uri="{FF2B5EF4-FFF2-40B4-BE49-F238E27FC236}">
                <a16:creationId xmlns:a16="http://schemas.microsoft.com/office/drawing/2014/main" id="{695F3418-3960-4323-9F9F-D885ACE3F692}"/>
              </a:ext>
            </a:extLst>
          </p:cNvPr>
          <p:cNvSpPr>
            <a:spLocks noGrp="1"/>
          </p:cNvSpPr>
          <p:nvPr>
            <p:ph type="ftr" sz="quarter" idx="3"/>
          </p:nvPr>
        </p:nvSpPr>
        <p:spPr>
          <a:xfrm>
            <a:off x="3028950" y="6356351"/>
            <a:ext cx="3086100" cy="365125"/>
          </a:xfrm>
        </p:spPr>
        <p:txBody>
          <a:bodyPr/>
          <a:lstStyle/>
          <a:p>
            <a:r>
              <a:rPr lang="en-US" dirty="0"/>
              <a:t>Kwartler </a:t>
            </a:r>
          </a:p>
        </p:txBody>
      </p:sp>
    </p:spTree>
    <p:extLst>
      <p:ext uri="{BB962C8B-B14F-4D97-AF65-F5344CB8AC3E}">
        <p14:creationId xmlns:p14="http://schemas.microsoft.com/office/powerpoint/2010/main" val="3719839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5/22/24</a:t>
            </a:fld>
            <a:endParaRPr lang="en-US"/>
          </a:p>
        </p:txBody>
      </p:sp>
      <p:sp>
        <p:nvSpPr>
          <p:cNvPr id="3" name="Title 2"/>
          <p:cNvSpPr>
            <a:spLocks noGrp="1"/>
          </p:cNvSpPr>
          <p:nvPr>
            <p:ph type="title"/>
          </p:nvPr>
        </p:nvSpPr>
        <p:spPr/>
        <p:txBody>
          <a:bodyPr/>
          <a:lstStyle/>
          <a:p>
            <a:r>
              <a:rPr lang="en-US" sz="3600" dirty="0"/>
              <a:t>Key word scanning</a:t>
            </a:r>
            <a:endParaRPr lang="en-US" dirty="0"/>
          </a:p>
        </p:txBody>
      </p:sp>
      <p:sp>
        <p:nvSpPr>
          <p:cNvPr id="4" name="Slide Number Placeholder 3"/>
          <p:cNvSpPr>
            <a:spLocks noGrp="1"/>
          </p:cNvSpPr>
          <p:nvPr>
            <p:ph type="sldNum" sz="quarter" idx="12"/>
          </p:nvPr>
        </p:nvSpPr>
        <p:spPr/>
        <p:txBody>
          <a:bodyPr/>
          <a:lstStyle/>
          <a:p>
            <a:fld id="{37290FF7-652B-4475-AEAB-8B1A5D23AE09}" type="slidenum">
              <a:rPr lang="en-US" smtClean="0"/>
              <a:t>23</a:t>
            </a:fld>
            <a:endParaRPr lang="en-US"/>
          </a:p>
        </p:txBody>
      </p:sp>
      <p:sp>
        <p:nvSpPr>
          <p:cNvPr id="6" name="TextBox 5"/>
          <p:cNvSpPr txBox="1"/>
          <p:nvPr/>
        </p:nvSpPr>
        <p:spPr>
          <a:xfrm>
            <a:off x="4184734" y="1285610"/>
            <a:ext cx="787596" cy="369332"/>
          </a:xfrm>
          <a:prstGeom prst="rect">
            <a:avLst/>
          </a:prstGeom>
          <a:noFill/>
        </p:spPr>
        <p:txBody>
          <a:bodyPr wrap="none" rtlCol="0">
            <a:spAutoFit/>
          </a:bodyPr>
          <a:lstStyle/>
          <a:p>
            <a:pPr defTabSz="457200"/>
            <a:r>
              <a:rPr lang="en-US" sz="1800" kern="1200" dirty="0">
                <a:solidFill>
                  <a:srgbClr val="FFFFFF"/>
                </a:solidFill>
                <a:latin typeface="Arial Unicode MS" panose="020B0604020202020204" pitchFamily="34" charset="-128"/>
                <a:ea typeface="Arial Unicode MS" panose="020B0604020202020204" pitchFamily="34" charset="-128"/>
                <a:cs typeface="Arial Unicode MS" panose="020B0604020202020204" pitchFamily="34" charset="-128"/>
              </a:rPr>
              <a:t>Setup</a:t>
            </a:r>
          </a:p>
        </p:txBody>
      </p:sp>
      <p:grpSp>
        <p:nvGrpSpPr>
          <p:cNvPr id="7" name="Group 6"/>
          <p:cNvGrpSpPr/>
          <p:nvPr/>
        </p:nvGrpSpPr>
        <p:grpSpPr>
          <a:xfrm>
            <a:off x="397126" y="1443275"/>
            <a:ext cx="8426834" cy="805489"/>
            <a:chOff x="397126" y="881880"/>
            <a:chExt cx="5855599" cy="805489"/>
          </a:xfrm>
        </p:grpSpPr>
        <p:sp>
          <p:nvSpPr>
            <p:cNvPr id="8" name="Rectangle 7"/>
            <p:cNvSpPr/>
            <p:nvPr/>
          </p:nvSpPr>
          <p:spPr>
            <a:xfrm>
              <a:off x="473842" y="1337464"/>
              <a:ext cx="5778883" cy="349905"/>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457200"/>
              <a:r>
                <a:rPr lang="en-US" sz="1800" kern="1200" dirty="0" err="1">
                  <a:solidFill>
                    <a:prstClr val="white"/>
                  </a:solidFill>
                  <a:latin typeface="Consolas" panose="020B0609020204030204" pitchFamily="49" charset="0"/>
                  <a:cs typeface="Consolas" panose="020B0609020204030204" pitchFamily="49" charset="0"/>
                </a:rPr>
                <a:t>grepl</a:t>
              </a:r>
              <a:r>
                <a:rPr lang="en-US" sz="1800" kern="1200" dirty="0">
                  <a:solidFill>
                    <a:prstClr val="white"/>
                  </a:solidFill>
                  <a:latin typeface="Consolas" panose="020B0609020204030204" pitchFamily="49" charset="0"/>
                  <a:cs typeface="Consolas" panose="020B0609020204030204" pitchFamily="49" charset="0"/>
                </a:rPr>
                <a:t>(“pattern”, searchable object, </a:t>
              </a:r>
              <a:r>
                <a:rPr lang="en-US" sz="1800" kern="1200" dirty="0" err="1">
                  <a:solidFill>
                    <a:prstClr val="white"/>
                  </a:solidFill>
                  <a:latin typeface="Consolas" panose="020B0609020204030204" pitchFamily="49" charset="0"/>
                  <a:cs typeface="Consolas" panose="020B0609020204030204" pitchFamily="49" charset="0"/>
                </a:rPr>
                <a:t>ignore.case</a:t>
              </a:r>
              <a:r>
                <a:rPr lang="en-US" sz="1800" kern="1200" dirty="0">
                  <a:solidFill>
                    <a:prstClr val="white"/>
                  </a:solidFill>
                  <a:latin typeface="Consolas" panose="020B0609020204030204" pitchFamily="49" charset="0"/>
                  <a:cs typeface="Consolas" panose="020B0609020204030204" pitchFamily="49" charset="0"/>
                </a:rPr>
                <a:t>=TRUE)</a:t>
              </a:r>
            </a:p>
          </p:txBody>
        </p:sp>
        <p:sp>
          <p:nvSpPr>
            <p:cNvPr id="9" name="TextBox 8"/>
            <p:cNvSpPr txBox="1"/>
            <p:nvPr/>
          </p:nvSpPr>
          <p:spPr>
            <a:xfrm>
              <a:off x="397126" y="881880"/>
              <a:ext cx="5357582" cy="307777"/>
            </a:xfrm>
            <a:prstGeom prst="rect">
              <a:avLst/>
            </a:prstGeom>
            <a:noFill/>
          </p:spPr>
          <p:txBody>
            <a:bodyPr wrap="none" rtlCol="0">
              <a:spAutoFit/>
            </a:bodyPr>
            <a:lstStyle/>
            <a:p>
              <a:pPr defTabSz="457200"/>
              <a:r>
                <a:rPr lang="en-US" kern="1200" dirty="0" err="1">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grepl</a:t>
              </a:r>
              <a:r>
                <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 returns a vector of T/F if the pattern is present at least once</a:t>
              </a:r>
            </a:p>
          </p:txBody>
        </p:sp>
      </p:grpSp>
      <p:grpSp>
        <p:nvGrpSpPr>
          <p:cNvPr id="10" name="Group 9"/>
          <p:cNvGrpSpPr/>
          <p:nvPr/>
        </p:nvGrpSpPr>
        <p:grpSpPr>
          <a:xfrm>
            <a:off x="405650" y="3005334"/>
            <a:ext cx="8418310" cy="814012"/>
            <a:chOff x="405650" y="3096057"/>
            <a:chExt cx="5847075" cy="814012"/>
          </a:xfrm>
        </p:grpSpPr>
        <p:sp>
          <p:nvSpPr>
            <p:cNvPr id="11" name="Rectangle 10"/>
            <p:cNvSpPr/>
            <p:nvPr/>
          </p:nvSpPr>
          <p:spPr>
            <a:xfrm>
              <a:off x="473842" y="3593769"/>
              <a:ext cx="5778883" cy="316300"/>
            </a:xfrm>
            <a:prstGeom prst="rect">
              <a:avLst/>
            </a:prstGeom>
            <a:solidFill>
              <a:srgbClr val="A6A6A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457200"/>
              <a:r>
                <a:rPr lang="en-US" sz="1800" kern="1200" dirty="0" err="1">
                  <a:solidFill>
                    <a:prstClr val="white"/>
                  </a:solidFill>
                  <a:latin typeface="Consolas" panose="020B0609020204030204" pitchFamily="49" charset="0"/>
                  <a:cs typeface="Consolas" panose="020B0609020204030204" pitchFamily="49" charset="0"/>
                </a:rPr>
                <a:t>grep</a:t>
              </a:r>
              <a:r>
                <a:rPr lang="en-US" sz="1800" kern="1200" dirty="0">
                  <a:solidFill>
                    <a:prstClr val="white"/>
                  </a:solidFill>
                  <a:latin typeface="Consolas" panose="020B0609020204030204" pitchFamily="49" charset="0"/>
                  <a:cs typeface="Consolas" panose="020B0609020204030204" pitchFamily="49" charset="0"/>
                </a:rPr>
                <a:t>(“pattern”, searchable object, </a:t>
              </a:r>
              <a:r>
                <a:rPr lang="en-US" sz="1800" kern="1200" dirty="0" err="1">
                  <a:solidFill>
                    <a:prstClr val="white"/>
                  </a:solidFill>
                  <a:latin typeface="Consolas" panose="020B0609020204030204" pitchFamily="49" charset="0"/>
                  <a:cs typeface="Consolas" panose="020B0609020204030204" pitchFamily="49" charset="0"/>
                </a:rPr>
                <a:t>ignore.case</a:t>
              </a:r>
              <a:r>
                <a:rPr lang="en-US" sz="1800" kern="1200" dirty="0">
                  <a:solidFill>
                    <a:prstClr val="white"/>
                  </a:solidFill>
                  <a:latin typeface="Consolas" panose="020B0609020204030204" pitchFamily="49" charset="0"/>
                  <a:cs typeface="Consolas" panose="020B0609020204030204" pitchFamily="49" charset="0"/>
                </a:rPr>
                <a:t>=TRUE)</a:t>
              </a:r>
            </a:p>
          </p:txBody>
        </p:sp>
        <p:sp>
          <p:nvSpPr>
            <p:cNvPr id="12" name="TextBox 11"/>
            <p:cNvSpPr txBox="1"/>
            <p:nvPr/>
          </p:nvSpPr>
          <p:spPr>
            <a:xfrm>
              <a:off x="405650" y="3096057"/>
              <a:ext cx="4660250" cy="307777"/>
            </a:xfrm>
            <a:prstGeom prst="rect">
              <a:avLst/>
            </a:prstGeom>
            <a:noFill/>
          </p:spPr>
          <p:txBody>
            <a:bodyPr wrap="none" rtlCol="0">
              <a:spAutoFit/>
            </a:bodyPr>
            <a:lstStyle/>
            <a:p>
              <a:pPr defTabSz="457200"/>
              <a:r>
                <a:rPr lang="en-US" kern="1200" dirty="0" err="1">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grep</a:t>
              </a:r>
              <a:r>
                <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 returns the position of the pattern in the document</a:t>
              </a:r>
            </a:p>
          </p:txBody>
        </p:sp>
      </p:grpSp>
      <p:sp>
        <p:nvSpPr>
          <p:cNvPr id="13" name="TextBox 12"/>
          <p:cNvSpPr txBox="1"/>
          <p:nvPr/>
        </p:nvSpPr>
        <p:spPr>
          <a:xfrm>
            <a:off x="431222" y="1164341"/>
            <a:ext cx="2749471" cy="369332"/>
          </a:xfrm>
          <a:prstGeom prst="rect">
            <a:avLst/>
          </a:prstGeom>
          <a:noFill/>
        </p:spPr>
        <p:txBody>
          <a:bodyPr wrap="none" rtlCol="0">
            <a:spAutoFit/>
          </a:bodyPr>
          <a:lstStyle/>
          <a:p>
            <a:pPr defTabSz="457200"/>
            <a:r>
              <a:rPr lang="en-US" sz="1800" u="sng" kern="1200" dirty="0">
                <a:solidFill>
                  <a:srgbClr val="F09511"/>
                </a:solidFill>
                <a:latin typeface="Arial Unicode MS" panose="020B0604020202020204" pitchFamily="34" charset="-128"/>
                <a:ea typeface="Arial Unicode MS" panose="020B0604020202020204" pitchFamily="34" charset="-128"/>
                <a:cs typeface="Arial Unicode MS" panose="020B0604020202020204" pitchFamily="34" charset="-128"/>
              </a:rPr>
              <a:t>Basic R Unix Commands</a:t>
            </a:r>
          </a:p>
        </p:txBody>
      </p:sp>
      <p:pic>
        <p:nvPicPr>
          <p:cNvPr id="18" name="Picture 17" descr="Screen Shot 2015-05-26 at 9.25.44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3842" y="2248764"/>
            <a:ext cx="8229600" cy="417524"/>
          </a:xfrm>
          <a:prstGeom prst="rect">
            <a:avLst/>
          </a:prstGeom>
        </p:spPr>
      </p:pic>
      <p:pic>
        <p:nvPicPr>
          <p:cNvPr id="19" name="Picture 18" descr="Screen Shot 2015-05-26 at 9.27.03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3842" y="3808176"/>
            <a:ext cx="3213100" cy="203200"/>
          </a:xfrm>
          <a:prstGeom prst="rect">
            <a:avLst/>
          </a:prstGeom>
        </p:spPr>
      </p:pic>
      <p:sp>
        <p:nvSpPr>
          <p:cNvPr id="21" name="Footer Placeholder 5">
            <a:extLst>
              <a:ext uri="{FF2B5EF4-FFF2-40B4-BE49-F238E27FC236}">
                <a16:creationId xmlns:a16="http://schemas.microsoft.com/office/drawing/2014/main" id="{695F3418-3960-4323-9F9F-D885ACE3F692}"/>
              </a:ext>
            </a:extLst>
          </p:cNvPr>
          <p:cNvSpPr>
            <a:spLocks noGrp="1"/>
          </p:cNvSpPr>
          <p:nvPr>
            <p:ph type="ftr" sz="quarter" idx="3"/>
          </p:nvPr>
        </p:nvSpPr>
        <p:spPr>
          <a:xfrm>
            <a:off x="3028950" y="6356351"/>
            <a:ext cx="3086100" cy="365125"/>
          </a:xfrm>
        </p:spPr>
        <p:txBody>
          <a:bodyPr/>
          <a:lstStyle/>
          <a:p>
            <a:r>
              <a:rPr lang="en-US" dirty="0"/>
              <a:t>Kwartler </a:t>
            </a:r>
          </a:p>
        </p:txBody>
      </p:sp>
    </p:spTree>
    <p:extLst>
      <p:ext uri="{BB962C8B-B14F-4D97-AF65-F5344CB8AC3E}">
        <p14:creationId xmlns:p14="http://schemas.microsoft.com/office/powerpoint/2010/main" val="690021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5/22/24</a:t>
            </a:fld>
            <a:endParaRPr lang="en-US"/>
          </a:p>
        </p:txBody>
      </p:sp>
      <p:sp>
        <p:nvSpPr>
          <p:cNvPr id="3" name="Title 2"/>
          <p:cNvSpPr>
            <a:spLocks noGrp="1"/>
          </p:cNvSpPr>
          <p:nvPr>
            <p:ph type="title"/>
          </p:nvPr>
        </p:nvSpPr>
        <p:spPr/>
        <p:txBody>
          <a:bodyPr/>
          <a:lstStyle/>
          <a:p>
            <a:r>
              <a:rPr lang="en-US" sz="3600" dirty="0"/>
              <a:t>Key word scanning</a:t>
            </a:r>
            <a:endParaRPr lang="en-US" dirty="0"/>
          </a:p>
        </p:txBody>
      </p:sp>
      <p:sp>
        <p:nvSpPr>
          <p:cNvPr id="4" name="Slide Number Placeholder 3"/>
          <p:cNvSpPr>
            <a:spLocks noGrp="1"/>
          </p:cNvSpPr>
          <p:nvPr>
            <p:ph type="sldNum" sz="quarter" idx="12"/>
          </p:nvPr>
        </p:nvSpPr>
        <p:spPr/>
        <p:txBody>
          <a:bodyPr/>
          <a:lstStyle/>
          <a:p>
            <a:fld id="{37290FF7-652B-4475-AEAB-8B1A5D23AE09}" type="slidenum">
              <a:rPr lang="en-US" smtClean="0"/>
              <a:t>24</a:t>
            </a:fld>
            <a:endParaRPr lang="en-US"/>
          </a:p>
        </p:txBody>
      </p:sp>
      <p:sp>
        <p:nvSpPr>
          <p:cNvPr id="6" name="TextBox 5"/>
          <p:cNvSpPr txBox="1"/>
          <p:nvPr/>
        </p:nvSpPr>
        <p:spPr>
          <a:xfrm>
            <a:off x="4184734" y="1285610"/>
            <a:ext cx="787596" cy="369332"/>
          </a:xfrm>
          <a:prstGeom prst="rect">
            <a:avLst/>
          </a:prstGeom>
          <a:noFill/>
        </p:spPr>
        <p:txBody>
          <a:bodyPr wrap="none" rtlCol="0">
            <a:spAutoFit/>
          </a:bodyPr>
          <a:lstStyle/>
          <a:p>
            <a:pPr defTabSz="457200"/>
            <a:r>
              <a:rPr lang="en-US" sz="1800" kern="1200" dirty="0">
                <a:solidFill>
                  <a:srgbClr val="FFFFFF"/>
                </a:solidFill>
                <a:latin typeface="Arial Unicode MS" panose="020B0604020202020204" pitchFamily="34" charset="-128"/>
                <a:ea typeface="Arial Unicode MS" panose="020B0604020202020204" pitchFamily="34" charset="-128"/>
                <a:cs typeface="Arial Unicode MS" panose="020B0604020202020204" pitchFamily="34" charset="-128"/>
              </a:rPr>
              <a:t>Setup</a:t>
            </a:r>
          </a:p>
        </p:txBody>
      </p:sp>
      <p:grpSp>
        <p:nvGrpSpPr>
          <p:cNvPr id="7" name="Group 6"/>
          <p:cNvGrpSpPr/>
          <p:nvPr/>
        </p:nvGrpSpPr>
        <p:grpSpPr>
          <a:xfrm>
            <a:off x="397126" y="1443275"/>
            <a:ext cx="8426834" cy="805489"/>
            <a:chOff x="397126" y="881880"/>
            <a:chExt cx="5855599" cy="805489"/>
          </a:xfrm>
        </p:grpSpPr>
        <p:sp>
          <p:nvSpPr>
            <p:cNvPr id="8" name="Rectangle 7"/>
            <p:cNvSpPr/>
            <p:nvPr/>
          </p:nvSpPr>
          <p:spPr>
            <a:xfrm>
              <a:off x="473842" y="1337464"/>
              <a:ext cx="5778883" cy="349905"/>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457200"/>
              <a:r>
                <a:rPr lang="en-US" sz="1800" kern="1200" dirty="0" err="1">
                  <a:solidFill>
                    <a:prstClr val="white"/>
                  </a:solidFill>
                  <a:latin typeface="Consolas" panose="020B0609020204030204" pitchFamily="49" charset="0"/>
                  <a:cs typeface="Consolas" panose="020B0609020204030204" pitchFamily="49" charset="0"/>
                </a:rPr>
                <a:t>grepl</a:t>
              </a:r>
              <a:r>
                <a:rPr lang="en-US" sz="1800" kern="1200" dirty="0">
                  <a:solidFill>
                    <a:prstClr val="white"/>
                  </a:solidFill>
                  <a:latin typeface="Consolas" panose="020B0609020204030204" pitchFamily="49" charset="0"/>
                  <a:cs typeface="Consolas" panose="020B0609020204030204" pitchFamily="49" charset="0"/>
                </a:rPr>
                <a:t>(“pattern”, searchable object, </a:t>
              </a:r>
              <a:r>
                <a:rPr lang="en-US" sz="1800" kern="1200" dirty="0" err="1">
                  <a:solidFill>
                    <a:prstClr val="white"/>
                  </a:solidFill>
                  <a:latin typeface="Consolas" panose="020B0609020204030204" pitchFamily="49" charset="0"/>
                  <a:cs typeface="Consolas" panose="020B0609020204030204" pitchFamily="49" charset="0"/>
                </a:rPr>
                <a:t>ignore.case</a:t>
              </a:r>
              <a:r>
                <a:rPr lang="en-US" sz="1800" kern="1200" dirty="0">
                  <a:solidFill>
                    <a:prstClr val="white"/>
                  </a:solidFill>
                  <a:latin typeface="Consolas" panose="020B0609020204030204" pitchFamily="49" charset="0"/>
                  <a:cs typeface="Consolas" panose="020B0609020204030204" pitchFamily="49" charset="0"/>
                </a:rPr>
                <a:t>=TRUE)</a:t>
              </a:r>
            </a:p>
          </p:txBody>
        </p:sp>
        <p:sp>
          <p:nvSpPr>
            <p:cNvPr id="9" name="TextBox 8"/>
            <p:cNvSpPr txBox="1"/>
            <p:nvPr/>
          </p:nvSpPr>
          <p:spPr>
            <a:xfrm>
              <a:off x="397126" y="881880"/>
              <a:ext cx="5357582" cy="307777"/>
            </a:xfrm>
            <a:prstGeom prst="rect">
              <a:avLst/>
            </a:prstGeom>
            <a:noFill/>
          </p:spPr>
          <p:txBody>
            <a:bodyPr wrap="none" rtlCol="0">
              <a:spAutoFit/>
            </a:bodyPr>
            <a:lstStyle/>
            <a:p>
              <a:pPr defTabSz="457200"/>
              <a:r>
                <a:rPr lang="en-US" kern="1200" dirty="0" err="1">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grepl</a:t>
              </a:r>
              <a:r>
                <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 returns a vector of T/F if the pattern is present at least once</a:t>
              </a:r>
            </a:p>
          </p:txBody>
        </p:sp>
      </p:grpSp>
      <p:grpSp>
        <p:nvGrpSpPr>
          <p:cNvPr id="10" name="Group 9"/>
          <p:cNvGrpSpPr/>
          <p:nvPr/>
        </p:nvGrpSpPr>
        <p:grpSpPr>
          <a:xfrm>
            <a:off x="405650" y="3005334"/>
            <a:ext cx="8418310" cy="814012"/>
            <a:chOff x="405650" y="3096057"/>
            <a:chExt cx="5847075" cy="814012"/>
          </a:xfrm>
        </p:grpSpPr>
        <p:sp>
          <p:nvSpPr>
            <p:cNvPr id="11" name="Rectangle 10"/>
            <p:cNvSpPr/>
            <p:nvPr/>
          </p:nvSpPr>
          <p:spPr>
            <a:xfrm>
              <a:off x="473842" y="3593769"/>
              <a:ext cx="5778883" cy="316300"/>
            </a:xfrm>
            <a:prstGeom prst="rect">
              <a:avLst/>
            </a:prstGeom>
            <a:solidFill>
              <a:srgbClr val="A6A6A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457200"/>
              <a:r>
                <a:rPr lang="en-US" sz="1800" kern="1200" dirty="0" err="1">
                  <a:solidFill>
                    <a:prstClr val="white"/>
                  </a:solidFill>
                  <a:latin typeface="Consolas" panose="020B0609020204030204" pitchFamily="49" charset="0"/>
                  <a:cs typeface="Consolas" panose="020B0609020204030204" pitchFamily="49" charset="0"/>
                </a:rPr>
                <a:t>grep</a:t>
              </a:r>
              <a:r>
                <a:rPr lang="en-US" sz="1800" kern="1200" dirty="0">
                  <a:solidFill>
                    <a:prstClr val="white"/>
                  </a:solidFill>
                  <a:latin typeface="Consolas" panose="020B0609020204030204" pitchFamily="49" charset="0"/>
                  <a:cs typeface="Consolas" panose="020B0609020204030204" pitchFamily="49" charset="0"/>
                </a:rPr>
                <a:t>(“pattern”, searchable object, </a:t>
              </a:r>
              <a:r>
                <a:rPr lang="en-US" sz="1800" kern="1200" dirty="0" err="1">
                  <a:solidFill>
                    <a:prstClr val="white"/>
                  </a:solidFill>
                  <a:latin typeface="Consolas" panose="020B0609020204030204" pitchFamily="49" charset="0"/>
                  <a:cs typeface="Consolas" panose="020B0609020204030204" pitchFamily="49" charset="0"/>
                </a:rPr>
                <a:t>ignore.case</a:t>
              </a:r>
              <a:r>
                <a:rPr lang="en-US" sz="1800" kern="1200" dirty="0">
                  <a:solidFill>
                    <a:prstClr val="white"/>
                  </a:solidFill>
                  <a:latin typeface="Consolas" panose="020B0609020204030204" pitchFamily="49" charset="0"/>
                  <a:cs typeface="Consolas" panose="020B0609020204030204" pitchFamily="49" charset="0"/>
                </a:rPr>
                <a:t>=TRUE)</a:t>
              </a:r>
            </a:p>
          </p:txBody>
        </p:sp>
        <p:sp>
          <p:nvSpPr>
            <p:cNvPr id="12" name="TextBox 11"/>
            <p:cNvSpPr txBox="1"/>
            <p:nvPr/>
          </p:nvSpPr>
          <p:spPr>
            <a:xfrm>
              <a:off x="405650" y="3096057"/>
              <a:ext cx="4660250" cy="307777"/>
            </a:xfrm>
            <a:prstGeom prst="rect">
              <a:avLst/>
            </a:prstGeom>
            <a:noFill/>
          </p:spPr>
          <p:txBody>
            <a:bodyPr wrap="none" rtlCol="0">
              <a:spAutoFit/>
            </a:bodyPr>
            <a:lstStyle/>
            <a:p>
              <a:pPr defTabSz="457200"/>
              <a:r>
                <a:rPr lang="en-US" kern="1200" dirty="0" err="1">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grep</a:t>
              </a:r>
              <a:r>
                <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 returns the position of the pattern in the document</a:t>
              </a:r>
            </a:p>
          </p:txBody>
        </p:sp>
      </p:grpSp>
      <p:sp>
        <p:nvSpPr>
          <p:cNvPr id="13" name="TextBox 12"/>
          <p:cNvSpPr txBox="1"/>
          <p:nvPr/>
        </p:nvSpPr>
        <p:spPr>
          <a:xfrm>
            <a:off x="431222" y="1164341"/>
            <a:ext cx="2749471" cy="369332"/>
          </a:xfrm>
          <a:prstGeom prst="rect">
            <a:avLst/>
          </a:prstGeom>
          <a:noFill/>
        </p:spPr>
        <p:txBody>
          <a:bodyPr wrap="none" rtlCol="0">
            <a:spAutoFit/>
          </a:bodyPr>
          <a:lstStyle/>
          <a:p>
            <a:pPr defTabSz="457200"/>
            <a:r>
              <a:rPr lang="en-US" sz="1800" u="sng" kern="1200" dirty="0">
                <a:solidFill>
                  <a:srgbClr val="F09511"/>
                </a:solidFill>
                <a:latin typeface="Arial Unicode MS" panose="020B0604020202020204" pitchFamily="34" charset="-128"/>
                <a:ea typeface="Arial Unicode MS" panose="020B0604020202020204" pitchFamily="34" charset="-128"/>
                <a:cs typeface="Arial Unicode MS" panose="020B0604020202020204" pitchFamily="34" charset="-128"/>
              </a:rPr>
              <a:t>Basic R Unix Commands</a:t>
            </a:r>
          </a:p>
        </p:txBody>
      </p:sp>
      <p:sp>
        <p:nvSpPr>
          <p:cNvPr id="14" name="TextBox 13"/>
          <p:cNvSpPr txBox="1"/>
          <p:nvPr/>
        </p:nvSpPr>
        <p:spPr>
          <a:xfrm>
            <a:off x="414174" y="4419586"/>
            <a:ext cx="2861818" cy="369332"/>
          </a:xfrm>
          <a:prstGeom prst="rect">
            <a:avLst/>
          </a:prstGeom>
          <a:noFill/>
        </p:spPr>
        <p:txBody>
          <a:bodyPr wrap="none" rtlCol="0">
            <a:spAutoFit/>
          </a:bodyPr>
          <a:lstStyle/>
          <a:p>
            <a:pPr defTabSz="457200"/>
            <a:r>
              <a:rPr lang="en-US" sz="1800" u="sng" kern="1200" dirty="0">
                <a:solidFill>
                  <a:srgbClr val="F09511"/>
                </a:solidFill>
                <a:latin typeface="Arial Unicode MS" panose="020B0604020202020204" pitchFamily="34" charset="-128"/>
                <a:ea typeface="Arial Unicode MS" panose="020B0604020202020204" pitchFamily="34" charset="-128"/>
                <a:cs typeface="Arial Unicode MS" panose="020B0604020202020204" pitchFamily="34" charset="-128"/>
              </a:rPr>
              <a:t>“library(</a:t>
            </a:r>
            <a:r>
              <a:rPr lang="en-US" sz="1800" u="sng" kern="1200" dirty="0" err="1">
                <a:solidFill>
                  <a:srgbClr val="F09511"/>
                </a:solidFill>
                <a:latin typeface="Arial Unicode MS" panose="020B0604020202020204" pitchFamily="34" charset="-128"/>
                <a:ea typeface="Arial Unicode MS" panose="020B0604020202020204" pitchFamily="34" charset="-128"/>
                <a:cs typeface="Arial Unicode MS" panose="020B0604020202020204" pitchFamily="34" charset="-128"/>
              </a:rPr>
              <a:t>stringi</a:t>
            </a:r>
            <a:r>
              <a:rPr lang="en-US" sz="1800" u="sng" kern="1200" dirty="0">
                <a:solidFill>
                  <a:srgbClr val="F09511"/>
                </a:solidFill>
                <a:latin typeface="Arial Unicode MS" panose="020B0604020202020204" pitchFamily="34" charset="-128"/>
                <a:ea typeface="Arial Unicode MS" panose="020B0604020202020204" pitchFamily="34" charset="-128"/>
                <a:cs typeface="Arial Unicode MS" panose="020B0604020202020204" pitchFamily="34" charset="-128"/>
              </a:rPr>
              <a:t>)” Functions</a:t>
            </a:r>
          </a:p>
        </p:txBody>
      </p:sp>
      <p:grpSp>
        <p:nvGrpSpPr>
          <p:cNvPr id="15" name="Group 14"/>
          <p:cNvGrpSpPr/>
          <p:nvPr/>
        </p:nvGrpSpPr>
        <p:grpSpPr>
          <a:xfrm>
            <a:off x="405650" y="4729257"/>
            <a:ext cx="8311630" cy="805489"/>
            <a:chOff x="405650" y="2078856"/>
            <a:chExt cx="5847075" cy="805489"/>
          </a:xfrm>
        </p:grpSpPr>
        <p:sp>
          <p:nvSpPr>
            <p:cNvPr id="16" name="Rectangle 15"/>
            <p:cNvSpPr/>
            <p:nvPr/>
          </p:nvSpPr>
          <p:spPr>
            <a:xfrm>
              <a:off x="473842" y="2546727"/>
              <a:ext cx="5778883" cy="337618"/>
            </a:xfrm>
            <a:prstGeom prst="rect">
              <a:avLst/>
            </a:prstGeom>
            <a:solidFill>
              <a:srgbClr val="A6A6A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457200"/>
              <a:r>
                <a:rPr lang="en-US" sz="1800" kern="1200" dirty="0" err="1">
                  <a:solidFill>
                    <a:prstClr val="white"/>
                  </a:solidFill>
                  <a:latin typeface="Consolas" panose="020B0609020204030204" pitchFamily="49" charset="0"/>
                  <a:cs typeface="Consolas" panose="020B0609020204030204" pitchFamily="49" charset="0"/>
                </a:rPr>
                <a:t>stri_count</a:t>
              </a:r>
              <a:r>
                <a:rPr lang="en-US" sz="1800" kern="1200" dirty="0">
                  <a:solidFill>
                    <a:prstClr val="white"/>
                  </a:solidFill>
                  <a:latin typeface="Consolas" panose="020B0609020204030204" pitchFamily="49" charset="0"/>
                  <a:cs typeface="Consolas" panose="020B0609020204030204" pitchFamily="49" charset="0"/>
                </a:rPr>
                <a:t>(searchable object, fixed=“pattern”)</a:t>
              </a:r>
            </a:p>
          </p:txBody>
        </p:sp>
        <p:sp>
          <p:nvSpPr>
            <p:cNvPr id="17" name="TextBox 16"/>
            <p:cNvSpPr txBox="1"/>
            <p:nvPr/>
          </p:nvSpPr>
          <p:spPr>
            <a:xfrm>
              <a:off x="405650" y="2078856"/>
              <a:ext cx="4621778" cy="307777"/>
            </a:xfrm>
            <a:prstGeom prst="rect">
              <a:avLst/>
            </a:prstGeom>
            <a:noFill/>
          </p:spPr>
          <p:txBody>
            <a:bodyPr wrap="none" rtlCol="0">
              <a:spAutoFit/>
            </a:bodyPr>
            <a:lstStyle/>
            <a:p>
              <a:pPr defTabSz="457200"/>
              <a:r>
                <a:rPr lang="en-US" kern="1200" dirty="0" err="1">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stri_count</a:t>
              </a:r>
              <a:r>
                <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 counts the number of patterns in a document</a:t>
              </a:r>
            </a:p>
          </p:txBody>
        </p:sp>
      </p:grpSp>
      <p:pic>
        <p:nvPicPr>
          <p:cNvPr id="18" name="Picture 17" descr="Screen Shot 2015-05-26 at 9.25.44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3842" y="2248764"/>
            <a:ext cx="8229600" cy="417524"/>
          </a:xfrm>
          <a:prstGeom prst="rect">
            <a:avLst/>
          </a:prstGeom>
        </p:spPr>
      </p:pic>
      <p:pic>
        <p:nvPicPr>
          <p:cNvPr id="19" name="Picture 18" descr="Screen Shot 2015-05-26 at 9.27.03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3842" y="3808176"/>
            <a:ext cx="3213100" cy="203200"/>
          </a:xfrm>
          <a:prstGeom prst="rect">
            <a:avLst/>
          </a:prstGeom>
        </p:spPr>
      </p:pic>
      <p:pic>
        <p:nvPicPr>
          <p:cNvPr id="20" name="Picture 19" descr="Screen Shot 2015-05-26 at 9.28.09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3842" y="5638786"/>
            <a:ext cx="8229600" cy="361040"/>
          </a:xfrm>
          <a:prstGeom prst="rect">
            <a:avLst/>
          </a:prstGeom>
        </p:spPr>
      </p:pic>
      <p:sp>
        <p:nvSpPr>
          <p:cNvPr id="21" name="Footer Placeholder 5">
            <a:extLst>
              <a:ext uri="{FF2B5EF4-FFF2-40B4-BE49-F238E27FC236}">
                <a16:creationId xmlns:a16="http://schemas.microsoft.com/office/drawing/2014/main" id="{695F3418-3960-4323-9F9F-D885ACE3F692}"/>
              </a:ext>
            </a:extLst>
          </p:cNvPr>
          <p:cNvSpPr>
            <a:spLocks noGrp="1"/>
          </p:cNvSpPr>
          <p:nvPr>
            <p:ph type="ftr" sz="quarter" idx="3"/>
          </p:nvPr>
        </p:nvSpPr>
        <p:spPr>
          <a:xfrm>
            <a:off x="3028950" y="6356351"/>
            <a:ext cx="3086100" cy="365125"/>
          </a:xfrm>
        </p:spPr>
        <p:txBody>
          <a:bodyPr/>
          <a:lstStyle/>
          <a:p>
            <a:r>
              <a:rPr lang="en-US" dirty="0"/>
              <a:t>Kwartler </a:t>
            </a:r>
          </a:p>
        </p:txBody>
      </p:sp>
    </p:spTree>
    <p:extLst>
      <p:ext uri="{BB962C8B-B14F-4D97-AF65-F5344CB8AC3E}">
        <p14:creationId xmlns:p14="http://schemas.microsoft.com/office/powerpoint/2010/main" val="38237458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7A41ABF-5280-99E4-AC84-BDE80A87ABAE}"/>
              </a:ext>
            </a:extLst>
          </p:cNvPr>
          <p:cNvSpPr>
            <a:spLocks noGrp="1"/>
          </p:cNvSpPr>
          <p:nvPr>
            <p:ph type="dt" sz="half" idx="10"/>
          </p:nvPr>
        </p:nvSpPr>
        <p:spPr/>
        <p:txBody>
          <a:bodyPr/>
          <a:lstStyle/>
          <a:p>
            <a:fld id="{6700A58B-DD98-43D0-B791-721480A02982}" type="datetime1">
              <a:rPr lang="en-US" smtClean="0"/>
              <a:t>5/22/24</a:t>
            </a:fld>
            <a:endParaRPr lang="en-US"/>
          </a:p>
        </p:txBody>
      </p:sp>
      <p:sp>
        <p:nvSpPr>
          <p:cNvPr id="3" name="Title 2">
            <a:extLst>
              <a:ext uri="{FF2B5EF4-FFF2-40B4-BE49-F238E27FC236}">
                <a16:creationId xmlns:a16="http://schemas.microsoft.com/office/drawing/2014/main" id="{71C04D62-1CAE-8E29-2A61-36D986D47B0D}"/>
              </a:ext>
            </a:extLst>
          </p:cNvPr>
          <p:cNvSpPr>
            <a:spLocks noGrp="1"/>
          </p:cNvSpPr>
          <p:nvPr>
            <p:ph type="title"/>
          </p:nvPr>
        </p:nvSpPr>
        <p:spPr/>
        <p:txBody>
          <a:bodyPr/>
          <a:lstStyle/>
          <a:p>
            <a:r>
              <a:rPr lang="en-US" dirty="0"/>
              <a:t>Substitutions</a:t>
            </a:r>
          </a:p>
        </p:txBody>
      </p:sp>
      <p:sp>
        <p:nvSpPr>
          <p:cNvPr id="4" name="Slide Number Placeholder 3">
            <a:extLst>
              <a:ext uri="{FF2B5EF4-FFF2-40B4-BE49-F238E27FC236}">
                <a16:creationId xmlns:a16="http://schemas.microsoft.com/office/drawing/2014/main" id="{B61047BC-A1BD-7151-DAB0-A4BAD0F1AE07}"/>
              </a:ext>
            </a:extLst>
          </p:cNvPr>
          <p:cNvSpPr>
            <a:spLocks noGrp="1"/>
          </p:cNvSpPr>
          <p:nvPr>
            <p:ph type="sldNum" sz="quarter" idx="12"/>
          </p:nvPr>
        </p:nvSpPr>
        <p:spPr/>
        <p:txBody>
          <a:bodyPr/>
          <a:lstStyle/>
          <a:p>
            <a:fld id="{37290FF7-652B-4475-AEAB-8B1A5D23AE09}" type="slidenum">
              <a:rPr lang="en-US" smtClean="0"/>
              <a:t>25</a:t>
            </a:fld>
            <a:endParaRPr lang="en-US"/>
          </a:p>
        </p:txBody>
      </p:sp>
      <p:sp>
        <p:nvSpPr>
          <p:cNvPr id="5" name="Footer Placeholder 4">
            <a:extLst>
              <a:ext uri="{FF2B5EF4-FFF2-40B4-BE49-F238E27FC236}">
                <a16:creationId xmlns:a16="http://schemas.microsoft.com/office/drawing/2014/main" id="{FAD66601-5DE4-F95F-6236-8395503B7054}"/>
              </a:ext>
            </a:extLst>
          </p:cNvPr>
          <p:cNvSpPr>
            <a:spLocks noGrp="1"/>
          </p:cNvSpPr>
          <p:nvPr>
            <p:ph type="ftr" sz="quarter" idx="3"/>
          </p:nvPr>
        </p:nvSpPr>
        <p:spPr/>
        <p:txBody>
          <a:bodyPr/>
          <a:lstStyle/>
          <a:p>
            <a:r>
              <a:rPr lang="en-US"/>
              <a:t>Kwartler </a:t>
            </a:r>
            <a:endParaRPr lang="en-US" dirty="0"/>
          </a:p>
        </p:txBody>
      </p:sp>
      <p:grpSp>
        <p:nvGrpSpPr>
          <p:cNvPr id="6" name="Group 5">
            <a:extLst>
              <a:ext uri="{FF2B5EF4-FFF2-40B4-BE49-F238E27FC236}">
                <a16:creationId xmlns:a16="http://schemas.microsoft.com/office/drawing/2014/main" id="{A8BEA5F0-3676-A822-2EA9-9CABDA8BAF58}"/>
              </a:ext>
            </a:extLst>
          </p:cNvPr>
          <p:cNvGrpSpPr/>
          <p:nvPr/>
        </p:nvGrpSpPr>
        <p:grpSpPr>
          <a:xfrm>
            <a:off x="397126" y="1443275"/>
            <a:ext cx="8426834" cy="805489"/>
            <a:chOff x="397126" y="881880"/>
            <a:chExt cx="5855599" cy="805489"/>
          </a:xfrm>
        </p:grpSpPr>
        <p:sp>
          <p:nvSpPr>
            <p:cNvPr id="7" name="Rectangle 6">
              <a:extLst>
                <a:ext uri="{FF2B5EF4-FFF2-40B4-BE49-F238E27FC236}">
                  <a16:creationId xmlns:a16="http://schemas.microsoft.com/office/drawing/2014/main" id="{5CC06354-1503-2A40-20A3-44D291A17137}"/>
                </a:ext>
              </a:extLst>
            </p:cNvPr>
            <p:cNvSpPr/>
            <p:nvPr/>
          </p:nvSpPr>
          <p:spPr>
            <a:xfrm>
              <a:off x="473842" y="1337464"/>
              <a:ext cx="5778883" cy="349905"/>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457200"/>
              <a:r>
                <a:rPr lang="en-US" sz="1800" kern="1200" dirty="0">
                  <a:solidFill>
                    <a:prstClr val="white"/>
                  </a:solidFill>
                  <a:latin typeface="Consolas" panose="020B0609020204030204" pitchFamily="49" charset="0"/>
                  <a:cs typeface="Consolas" panose="020B0609020204030204" pitchFamily="49" charset="0"/>
                </a:rPr>
                <a:t>sub(“pattern”, replacement, x, </a:t>
              </a:r>
              <a:r>
                <a:rPr lang="en-US" sz="1800" kern="1200" dirty="0" err="1">
                  <a:solidFill>
                    <a:prstClr val="white"/>
                  </a:solidFill>
                  <a:latin typeface="Consolas" panose="020B0609020204030204" pitchFamily="49" charset="0"/>
                  <a:cs typeface="Consolas" panose="020B0609020204030204" pitchFamily="49" charset="0"/>
                </a:rPr>
                <a:t>ignore.case</a:t>
              </a:r>
              <a:r>
                <a:rPr lang="en-US" sz="1800" kern="1200" dirty="0">
                  <a:solidFill>
                    <a:prstClr val="white"/>
                  </a:solidFill>
                  <a:latin typeface="Consolas" panose="020B0609020204030204" pitchFamily="49" charset="0"/>
                  <a:cs typeface="Consolas" panose="020B0609020204030204" pitchFamily="49" charset="0"/>
                </a:rPr>
                <a:t>=TRUE)</a:t>
              </a:r>
            </a:p>
          </p:txBody>
        </p:sp>
        <p:sp>
          <p:nvSpPr>
            <p:cNvPr id="8" name="TextBox 7">
              <a:extLst>
                <a:ext uri="{FF2B5EF4-FFF2-40B4-BE49-F238E27FC236}">
                  <a16:creationId xmlns:a16="http://schemas.microsoft.com/office/drawing/2014/main" id="{D2CD7293-902B-6FEC-D7B5-41E6CB37262A}"/>
                </a:ext>
              </a:extLst>
            </p:cNvPr>
            <p:cNvSpPr txBox="1"/>
            <p:nvPr/>
          </p:nvSpPr>
          <p:spPr>
            <a:xfrm>
              <a:off x="397126" y="881880"/>
              <a:ext cx="2783827" cy="369332"/>
            </a:xfrm>
            <a:prstGeom prst="rect">
              <a:avLst/>
            </a:prstGeom>
            <a:noFill/>
          </p:spPr>
          <p:txBody>
            <a:bodyPr wrap="none" rtlCol="0">
              <a:spAutoFit/>
            </a:bodyPr>
            <a:lstStyle/>
            <a:p>
              <a:pPr defTabSz="457200"/>
              <a:r>
                <a:rPr lang="en-US"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Replace the first instance of a pattern</a:t>
              </a:r>
              <a:endPar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grpSp>
      <p:sp>
        <p:nvSpPr>
          <p:cNvPr id="11" name="TextBox 10">
            <a:extLst>
              <a:ext uri="{FF2B5EF4-FFF2-40B4-BE49-F238E27FC236}">
                <a16:creationId xmlns:a16="http://schemas.microsoft.com/office/drawing/2014/main" id="{E789DD8B-3498-B46B-5A56-5D2070FFCF00}"/>
              </a:ext>
            </a:extLst>
          </p:cNvPr>
          <p:cNvSpPr txBox="1"/>
          <p:nvPr/>
        </p:nvSpPr>
        <p:spPr>
          <a:xfrm>
            <a:off x="397126" y="2405861"/>
            <a:ext cx="8118224" cy="923330"/>
          </a:xfrm>
          <a:prstGeom prst="rect">
            <a:avLst/>
          </a:prstGeom>
          <a:noFill/>
        </p:spPr>
        <p:txBody>
          <a:bodyPr wrap="square">
            <a:spAutoFit/>
          </a:bodyPr>
          <a:lstStyle/>
          <a:p>
            <a:r>
              <a:rPr lang="en-US" dirty="0">
                <a:latin typeface="Consolas" panose="020B0609020204030204" pitchFamily="49" charset="0"/>
                <a:cs typeface="Consolas" panose="020B0609020204030204" pitchFamily="49" charset="0"/>
              </a:rPr>
              <a:t>text &lt;- "this is some text, made of text characters”</a:t>
            </a:r>
          </a:p>
          <a:p>
            <a:r>
              <a:rPr lang="en-US" dirty="0">
                <a:latin typeface="Consolas" panose="020B0609020204030204" pitchFamily="49" charset="0"/>
                <a:cs typeface="Consolas" panose="020B0609020204030204" pitchFamily="49" charset="0"/>
              </a:rPr>
              <a:t>sub('is', '</a:t>
            </a:r>
            <a:r>
              <a:rPr lang="en-US" dirty="0" err="1">
                <a:latin typeface="Consolas" panose="020B0609020204030204" pitchFamily="49" charset="0"/>
                <a:cs typeface="Consolas" panose="020B0609020204030204" pitchFamily="49" charset="0"/>
              </a:rPr>
              <a:t>REPLACE',text</a:t>
            </a:r>
            <a:r>
              <a:rPr lang="en-US" dirty="0">
                <a:latin typeface="Consolas" panose="020B0609020204030204" pitchFamily="49" charset="0"/>
                <a:cs typeface="Consolas" panose="020B0609020204030204" pitchFamily="49" charset="0"/>
              </a:rPr>
              <a:t>)</a:t>
            </a:r>
          </a:p>
          <a:p>
            <a:r>
              <a:rPr lang="en-US" dirty="0">
                <a:latin typeface="Consolas" panose="020B0609020204030204" pitchFamily="49" charset="0"/>
                <a:cs typeface="Consolas" panose="020B0609020204030204" pitchFamily="49" charset="0"/>
              </a:rPr>
              <a:t>[1] "</a:t>
            </a:r>
            <a:r>
              <a:rPr lang="en-US" dirty="0" err="1">
                <a:latin typeface="Consolas" panose="020B0609020204030204" pitchFamily="49" charset="0"/>
                <a:cs typeface="Consolas" panose="020B0609020204030204" pitchFamily="49" charset="0"/>
              </a:rPr>
              <a:t>thREPLACE</a:t>
            </a:r>
            <a:r>
              <a:rPr lang="en-US" dirty="0">
                <a:latin typeface="Consolas" panose="020B0609020204030204" pitchFamily="49" charset="0"/>
                <a:cs typeface="Consolas" panose="020B0609020204030204" pitchFamily="49" charset="0"/>
              </a:rPr>
              <a:t> is some text, made of text characters"</a:t>
            </a:r>
          </a:p>
        </p:txBody>
      </p:sp>
    </p:spTree>
    <p:extLst>
      <p:ext uri="{BB962C8B-B14F-4D97-AF65-F5344CB8AC3E}">
        <p14:creationId xmlns:p14="http://schemas.microsoft.com/office/powerpoint/2010/main" val="19170570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7A41ABF-5280-99E4-AC84-BDE80A87ABAE}"/>
              </a:ext>
            </a:extLst>
          </p:cNvPr>
          <p:cNvSpPr>
            <a:spLocks noGrp="1"/>
          </p:cNvSpPr>
          <p:nvPr>
            <p:ph type="dt" sz="half" idx="10"/>
          </p:nvPr>
        </p:nvSpPr>
        <p:spPr/>
        <p:txBody>
          <a:bodyPr/>
          <a:lstStyle/>
          <a:p>
            <a:fld id="{6700A58B-DD98-43D0-B791-721480A02982}" type="datetime1">
              <a:rPr lang="en-US" smtClean="0"/>
              <a:t>5/22/24</a:t>
            </a:fld>
            <a:endParaRPr lang="en-US"/>
          </a:p>
        </p:txBody>
      </p:sp>
      <p:sp>
        <p:nvSpPr>
          <p:cNvPr id="3" name="Title 2">
            <a:extLst>
              <a:ext uri="{FF2B5EF4-FFF2-40B4-BE49-F238E27FC236}">
                <a16:creationId xmlns:a16="http://schemas.microsoft.com/office/drawing/2014/main" id="{71C04D62-1CAE-8E29-2A61-36D986D47B0D}"/>
              </a:ext>
            </a:extLst>
          </p:cNvPr>
          <p:cNvSpPr>
            <a:spLocks noGrp="1"/>
          </p:cNvSpPr>
          <p:nvPr>
            <p:ph type="title"/>
          </p:nvPr>
        </p:nvSpPr>
        <p:spPr/>
        <p:txBody>
          <a:bodyPr/>
          <a:lstStyle/>
          <a:p>
            <a:r>
              <a:rPr lang="en-US" dirty="0"/>
              <a:t>Substitutions</a:t>
            </a:r>
          </a:p>
        </p:txBody>
      </p:sp>
      <p:sp>
        <p:nvSpPr>
          <p:cNvPr id="4" name="Slide Number Placeholder 3">
            <a:extLst>
              <a:ext uri="{FF2B5EF4-FFF2-40B4-BE49-F238E27FC236}">
                <a16:creationId xmlns:a16="http://schemas.microsoft.com/office/drawing/2014/main" id="{B61047BC-A1BD-7151-DAB0-A4BAD0F1AE07}"/>
              </a:ext>
            </a:extLst>
          </p:cNvPr>
          <p:cNvSpPr>
            <a:spLocks noGrp="1"/>
          </p:cNvSpPr>
          <p:nvPr>
            <p:ph type="sldNum" sz="quarter" idx="12"/>
          </p:nvPr>
        </p:nvSpPr>
        <p:spPr/>
        <p:txBody>
          <a:bodyPr/>
          <a:lstStyle/>
          <a:p>
            <a:fld id="{37290FF7-652B-4475-AEAB-8B1A5D23AE09}" type="slidenum">
              <a:rPr lang="en-US" smtClean="0"/>
              <a:t>26</a:t>
            </a:fld>
            <a:endParaRPr lang="en-US"/>
          </a:p>
        </p:txBody>
      </p:sp>
      <p:sp>
        <p:nvSpPr>
          <p:cNvPr id="5" name="Footer Placeholder 4">
            <a:extLst>
              <a:ext uri="{FF2B5EF4-FFF2-40B4-BE49-F238E27FC236}">
                <a16:creationId xmlns:a16="http://schemas.microsoft.com/office/drawing/2014/main" id="{FAD66601-5DE4-F95F-6236-8395503B7054}"/>
              </a:ext>
            </a:extLst>
          </p:cNvPr>
          <p:cNvSpPr>
            <a:spLocks noGrp="1"/>
          </p:cNvSpPr>
          <p:nvPr>
            <p:ph type="ftr" sz="quarter" idx="3"/>
          </p:nvPr>
        </p:nvSpPr>
        <p:spPr/>
        <p:txBody>
          <a:bodyPr/>
          <a:lstStyle/>
          <a:p>
            <a:r>
              <a:rPr lang="en-US"/>
              <a:t>Kwartler </a:t>
            </a:r>
            <a:endParaRPr lang="en-US" dirty="0"/>
          </a:p>
        </p:txBody>
      </p:sp>
      <p:grpSp>
        <p:nvGrpSpPr>
          <p:cNvPr id="6" name="Group 5">
            <a:extLst>
              <a:ext uri="{FF2B5EF4-FFF2-40B4-BE49-F238E27FC236}">
                <a16:creationId xmlns:a16="http://schemas.microsoft.com/office/drawing/2014/main" id="{A8BEA5F0-3676-A822-2EA9-9CABDA8BAF58}"/>
              </a:ext>
            </a:extLst>
          </p:cNvPr>
          <p:cNvGrpSpPr/>
          <p:nvPr/>
        </p:nvGrpSpPr>
        <p:grpSpPr>
          <a:xfrm>
            <a:off x="397126" y="1443275"/>
            <a:ext cx="8426834" cy="805489"/>
            <a:chOff x="397126" y="881880"/>
            <a:chExt cx="5855599" cy="805489"/>
          </a:xfrm>
        </p:grpSpPr>
        <p:sp>
          <p:nvSpPr>
            <p:cNvPr id="7" name="Rectangle 6">
              <a:extLst>
                <a:ext uri="{FF2B5EF4-FFF2-40B4-BE49-F238E27FC236}">
                  <a16:creationId xmlns:a16="http://schemas.microsoft.com/office/drawing/2014/main" id="{5CC06354-1503-2A40-20A3-44D291A17137}"/>
                </a:ext>
              </a:extLst>
            </p:cNvPr>
            <p:cNvSpPr/>
            <p:nvPr/>
          </p:nvSpPr>
          <p:spPr>
            <a:xfrm>
              <a:off x="473842" y="1337464"/>
              <a:ext cx="5778883" cy="349905"/>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457200"/>
              <a:r>
                <a:rPr lang="en-US" sz="1800" kern="1200" dirty="0">
                  <a:solidFill>
                    <a:prstClr val="white"/>
                  </a:solidFill>
                  <a:latin typeface="Consolas" panose="020B0609020204030204" pitchFamily="49" charset="0"/>
                  <a:cs typeface="Consolas" panose="020B0609020204030204" pitchFamily="49" charset="0"/>
                </a:rPr>
                <a:t>sub(“pattern”, replacement, x, </a:t>
              </a:r>
              <a:r>
                <a:rPr lang="en-US" sz="1800" kern="1200" dirty="0" err="1">
                  <a:solidFill>
                    <a:prstClr val="white"/>
                  </a:solidFill>
                  <a:latin typeface="Consolas" panose="020B0609020204030204" pitchFamily="49" charset="0"/>
                  <a:cs typeface="Consolas" panose="020B0609020204030204" pitchFamily="49" charset="0"/>
                </a:rPr>
                <a:t>ignore.case</a:t>
              </a:r>
              <a:r>
                <a:rPr lang="en-US" sz="1800" kern="1200" dirty="0">
                  <a:solidFill>
                    <a:prstClr val="white"/>
                  </a:solidFill>
                  <a:latin typeface="Consolas" panose="020B0609020204030204" pitchFamily="49" charset="0"/>
                  <a:cs typeface="Consolas" panose="020B0609020204030204" pitchFamily="49" charset="0"/>
                </a:rPr>
                <a:t>=TRUE)</a:t>
              </a:r>
            </a:p>
          </p:txBody>
        </p:sp>
        <p:sp>
          <p:nvSpPr>
            <p:cNvPr id="8" name="TextBox 7">
              <a:extLst>
                <a:ext uri="{FF2B5EF4-FFF2-40B4-BE49-F238E27FC236}">
                  <a16:creationId xmlns:a16="http://schemas.microsoft.com/office/drawing/2014/main" id="{D2CD7293-902B-6FEC-D7B5-41E6CB37262A}"/>
                </a:ext>
              </a:extLst>
            </p:cNvPr>
            <p:cNvSpPr txBox="1"/>
            <p:nvPr/>
          </p:nvSpPr>
          <p:spPr>
            <a:xfrm>
              <a:off x="397126" y="881880"/>
              <a:ext cx="2783827" cy="369332"/>
            </a:xfrm>
            <a:prstGeom prst="rect">
              <a:avLst/>
            </a:prstGeom>
            <a:noFill/>
          </p:spPr>
          <p:txBody>
            <a:bodyPr wrap="none" rtlCol="0">
              <a:spAutoFit/>
            </a:bodyPr>
            <a:lstStyle/>
            <a:p>
              <a:pPr defTabSz="457200"/>
              <a:r>
                <a:rPr lang="en-US"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Replace the first instance of a pattern</a:t>
              </a:r>
              <a:endPar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grpSp>
      <p:sp>
        <p:nvSpPr>
          <p:cNvPr id="10" name="TextBox 9">
            <a:extLst>
              <a:ext uri="{FF2B5EF4-FFF2-40B4-BE49-F238E27FC236}">
                <a16:creationId xmlns:a16="http://schemas.microsoft.com/office/drawing/2014/main" id="{154BA23A-824A-8053-2CCB-B3E73646561A}"/>
              </a:ext>
            </a:extLst>
          </p:cNvPr>
          <p:cNvSpPr txBox="1"/>
          <p:nvPr/>
        </p:nvSpPr>
        <p:spPr>
          <a:xfrm>
            <a:off x="397126" y="2405861"/>
            <a:ext cx="8118224" cy="923330"/>
          </a:xfrm>
          <a:prstGeom prst="rect">
            <a:avLst/>
          </a:prstGeom>
          <a:noFill/>
        </p:spPr>
        <p:txBody>
          <a:bodyPr wrap="square">
            <a:spAutoFit/>
          </a:bodyPr>
          <a:lstStyle/>
          <a:p>
            <a:r>
              <a:rPr lang="en-US" dirty="0">
                <a:latin typeface="Consolas" panose="020B0609020204030204" pitchFamily="49" charset="0"/>
                <a:cs typeface="Consolas" panose="020B0609020204030204" pitchFamily="49" charset="0"/>
              </a:rPr>
              <a:t>text &lt;- "this is some text, made of text characters”</a:t>
            </a:r>
          </a:p>
          <a:p>
            <a:r>
              <a:rPr lang="en-US" dirty="0">
                <a:solidFill>
                  <a:schemeClr val="accent1"/>
                </a:solidFill>
                <a:latin typeface="Consolas" panose="020B0609020204030204" pitchFamily="49" charset="0"/>
                <a:cs typeface="Consolas" panose="020B0609020204030204" pitchFamily="49" charset="0"/>
              </a:rPr>
              <a:t>sub</a:t>
            </a:r>
            <a:r>
              <a:rPr lang="en-US" dirty="0">
                <a:latin typeface="Consolas" panose="020B0609020204030204" pitchFamily="49" charset="0"/>
                <a:cs typeface="Consolas" panose="020B0609020204030204" pitchFamily="49" charset="0"/>
              </a:rPr>
              <a:t>('is', '</a:t>
            </a:r>
            <a:r>
              <a:rPr lang="en-US" dirty="0" err="1">
                <a:latin typeface="Consolas" panose="020B0609020204030204" pitchFamily="49" charset="0"/>
                <a:cs typeface="Consolas" panose="020B0609020204030204" pitchFamily="49" charset="0"/>
              </a:rPr>
              <a:t>REPLACE',text</a:t>
            </a:r>
            <a:r>
              <a:rPr lang="en-US" dirty="0">
                <a:latin typeface="Consolas" panose="020B0609020204030204" pitchFamily="49" charset="0"/>
                <a:cs typeface="Consolas" panose="020B0609020204030204" pitchFamily="49" charset="0"/>
              </a:rPr>
              <a:t>)</a:t>
            </a:r>
          </a:p>
          <a:p>
            <a:r>
              <a:rPr lang="en-US" dirty="0">
                <a:latin typeface="Consolas" panose="020B0609020204030204" pitchFamily="49" charset="0"/>
                <a:cs typeface="Consolas" panose="020B0609020204030204" pitchFamily="49" charset="0"/>
              </a:rPr>
              <a:t>[1] "</a:t>
            </a:r>
            <a:r>
              <a:rPr lang="en-US" dirty="0" err="1">
                <a:latin typeface="Consolas" panose="020B0609020204030204" pitchFamily="49" charset="0"/>
                <a:cs typeface="Consolas" panose="020B0609020204030204" pitchFamily="49" charset="0"/>
              </a:rPr>
              <a:t>thREPLACE</a:t>
            </a:r>
            <a:r>
              <a:rPr lang="en-US" dirty="0">
                <a:latin typeface="Consolas" panose="020B0609020204030204" pitchFamily="49" charset="0"/>
                <a:cs typeface="Consolas" panose="020B0609020204030204" pitchFamily="49" charset="0"/>
              </a:rPr>
              <a:t> is some text, made of text characters"</a:t>
            </a:r>
          </a:p>
        </p:txBody>
      </p:sp>
      <p:grpSp>
        <p:nvGrpSpPr>
          <p:cNvPr id="9" name="Group 8">
            <a:extLst>
              <a:ext uri="{FF2B5EF4-FFF2-40B4-BE49-F238E27FC236}">
                <a16:creationId xmlns:a16="http://schemas.microsoft.com/office/drawing/2014/main" id="{4728FD46-0003-5787-96F8-BC6708E6641D}"/>
              </a:ext>
            </a:extLst>
          </p:cNvPr>
          <p:cNvGrpSpPr/>
          <p:nvPr/>
        </p:nvGrpSpPr>
        <p:grpSpPr>
          <a:xfrm>
            <a:off x="397126" y="3895913"/>
            <a:ext cx="8426834" cy="805489"/>
            <a:chOff x="397126" y="881880"/>
            <a:chExt cx="5855599" cy="805489"/>
          </a:xfrm>
        </p:grpSpPr>
        <p:sp>
          <p:nvSpPr>
            <p:cNvPr id="11" name="Rectangle 10">
              <a:extLst>
                <a:ext uri="{FF2B5EF4-FFF2-40B4-BE49-F238E27FC236}">
                  <a16:creationId xmlns:a16="http://schemas.microsoft.com/office/drawing/2014/main" id="{1CDD6B64-3956-12B2-2482-14BE417AFC4B}"/>
                </a:ext>
              </a:extLst>
            </p:cNvPr>
            <p:cNvSpPr/>
            <p:nvPr/>
          </p:nvSpPr>
          <p:spPr>
            <a:xfrm>
              <a:off x="473842" y="1337464"/>
              <a:ext cx="5778883" cy="349905"/>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457200"/>
              <a:r>
                <a:rPr lang="en-US" sz="1800" kern="1200" dirty="0" err="1">
                  <a:solidFill>
                    <a:prstClr val="white"/>
                  </a:solidFill>
                  <a:latin typeface="Consolas" panose="020B0609020204030204" pitchFamily="49" charset="0"/>
                  <a:cs typeface="Consolas" panose="020B0609020204030204" pitchFamily="49" charset="0"/>
                </a:rPr>
                <a:t>gsub</a:t>
              </a:r>
              <a:r>
                <a:rPr lang="en-US" sz="1800" kern="1200" dirty="0">
                  <a:solidFill>
                    <a:prstClr val="white"/>
                  </a:solidFill>
                  <a:latin typeface="Consolas" panose="020B0609020204030204" pitchFamily="49" charset="0"/>
                  <a:cs typeface="Consolas" panose="020B0609020204030204" pitchFamily="49" charset="0"/>
                </a:rPr>
                <a:t>(“pattern”, replacement, x, </a:t>
              </a:r>
              <a:r>
                <a:rPr lang="en-US" sz="1800" kern="1200" dirty="0" err="1">
                  <a:solidFill>
                    <a:prstClr val="white"/>
                  </a:solidFill>
                  <a:latin typeface="Consolas" panose="020B0609020204030204" pitchFamily="49" charset="0"/>
                  <a:cs typeface="Consolas" panose="020B0609020204030204" pitchFamily="49" charset="0"/>
                </a:rPr>
                <a:t>ignore.case</a:t>
              </a:r>
              <a:r>
                <a:rPr lang="en-US" sz="1800" kern="1200" dirty="0">
                  <a:solidFill>
                    <a:prstClr val="white"/>
                  </a:solidFill>
                  <a:latin typeface="Consolas" panose="020B0609020204030204" pitchFamily="49" charset="0"/>
                  <a:cs typeface="Consolas" panose="020B0609020204030204" pitchFamily="49" charset="0"/>
                </a:rPr>
                <a:t>=TRUE)</a:t>
              </a:r>
            </a:p>
          </p:txBody>
        </p:sp>
        <p:sp>
          <p:nvSpPr>
            <p:cNvPr id="12" name="TextBox 11">
              <a:extLst>
                <a:ext uri="{FF2B5EF4-FFF2-40B4-BE49-F238E27FC236}">
                  <a16:creationId xmlns:a16="http://schemas.microsoft.com/office/drawing/2014/main" id="{318606F2-B56A-BDE0-4285-263E0A58F92F}"/>
                </a:ext>
              </a:extLst>
            </p:cNvPr>
            <p:cNvSpPr txBox="1"/>
            <p:nvPr/>
          </p:nvSpPr>
          <p:spPr>
            <a:xfrm>
              <a:off x="397126" y="881880"/>
              <a:ext cx="2766005" cy="369332"/>
            </a:xfrm>
            <a:prstGeom prst="rect">
              <a:avLst/>
            </a:prstGeom>
            <a:noFill/>
          </p:spPr>
          <p:txBody>
            <a:bodyPr wrap="none" rtlCol="0">
              <a:spAutoFit/>
            </a:bodyPr>
            <a:lstStyle/>
            <a:p>
              <a:pPr defTabSz="457200"/>
              <a:r>
                <a:rPr lang="en-US"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Replace the all instances of a pattern</a:t>
              </a:r>
              <a:endPar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grpSp>
      <p:sp>
        <p:nvSpPr>
          <p:cNvPr id="13" name="TextBox 12">
            <a:extLst>
              <a:ext uri="{FF2B5EF4-FFF2-40B4-BE49-F238E27FC236}">
                <a16:creationId xmlns:a16="http://schemas.microsoft.com/office/drawing/2014/main" id="{393D468C-58F8-693D-F0D5-58FCC6861A26}"/>
              </a:ext>
            </a:extLst>
          </p:cNvPr>
          <p:cNvSpPr txBox="1"/>
          <p:nvPr/>
        </p:nvSpPr>
        <p:spPr>
          <a:xfrm>
            <a:off x="397126" y="4785085"/>
            <a:ext cx="8118224" cy="923330"/>
          </a:xfrm>
          <a:prstGeom prst="rect">
            <a:avLst/>
          </a:prstGeom>
          <a:noFill/>
        </p:spPr>
        <p:txBody>
          <a:bodyPr wrap="square">
            <a:spAutoFit/>
          </a:bodyPr>
          <a:lstStyle/>
          <a:p>
            <a:r>
              <a:rPr lang="en-US" dirty="0">
                <a:latin typeface="Consolas" panose="020B0609020204030204" pitchFamily="49" charset="0"/>
                <a:cs typeface="Consolas" panose="020B0609020204030204" pitchFamily="49" charset="0"/>
              </a:rPr>
              <a:t>text &lt;- "this is some text, made of text characters”</a:t>
            </a:r>
          </a:p>
          <a:p>
            <a:r>
              <a:rPr lang="en-US" dirty="0" err="1">
                <a:solidFill>
                  <a:schemeClr val="accent1"/>
                </a:solidFill>
                <a:latin typeface="Consolas" panose="020B0609020204030204" pitchFamily="49" charset="0"/>
                <a:cs typeface="Consolas" panose="020B0609020204030204" pitchFamily="49" charset="0"/>
              </a:rPr>
              <a:t>gsub</a:t>
            </a:r>
            <a:r>
              <a:rPr lang="en-US" dirty="0">
                <a:latin typeface="Consolas" panose="020B0609020204030204" pitchFamily="49" charset="0"/>
                <a:cs typeface="Consolas" panose="020B0609020204030204" pitchFamily="49" charset="0"/>
              </a:rPr>
              <a:t>('is', '</a:t>
            </a:r>
            <a:r>
              <a:rPr lang="en-US" dirty="0" err="1">
                <a:latin typeface="Consolas" panose="020B0609020204030204" pitchFamily="49" charset="0"/>
                <a:cs typeface="Consolas" panose="020B0609020204030204" pitchFamily="49" charset="0"/>
              </a:rPr>
              <a:t>REPLACE',text</a:t>
            </a:r>
            <a:r>
              <a:rPr lang="en-US" dirty="0">
                <a:latin typeface="Consolas" panose="020B0609020204030204" pitchFamily="49" charset="0"/>
                <a:cs typeface="Consolas" panose="020B0609020204030204" pitchFamily="49" charset="0"/>
              </a:rPr>
              <a:t>)</a:t>
            </a:r>
          </a:p>
          <a:p>
            <a:r>
              <a:rPr lang="en-US" dirty="0">
                <a:latin typeface="Consolas" panose="020B0609020204030204" pitchFamily="49" charset="0"/>
                <a:cs typeface="Consolas" panose="020B0609020204030204" pitchFamily="49" charset="0"/>
              </a:rPr>
              <a:t>[1] "</a:t>
            </a:r>
            <a:r>
              <a:rPr lang="en-US" dirty="0" err="1">
                <a:latin typeface="Consolas" panose="020B0609020204030204" pitchFamily="49" charset="0"/>
                <a:cs typeface="Consolas" panose="020B0609020204030204" pitchFamily="49" charset="0"/>
              </a:rPr>
              <a:t>thREPLACE</a:t>
            </a:r>
            <a:r>
              <a:rPr lang="en-US" dirty="0">
                <a:latin typeface="Consolas" panose="020B0609020204030204" pitchFamily="49" charset="0"/>
                <a:cs typeface="Consolas" panose="020B0609020204030204" pitchFamily="49" charset="0"/>
              </a:rPr>
              <a:t> REPLACE some text, made of text characters"</a:t>
            </a:r>
          </a:p>
        </p:txBody>
      </p:sp>
    </p:spTree>
    <p:extLst>
      <p:ext uri="{BB962C8B-B14F-4D97-AF65-F5344CB8AC3E}">
        <p14:creationId xmlns:p14="http://schemas.microsoft.com/office/powerpoint/2010/main" val="12675935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5/22/24</a:t>
            </a:fld>
            <a:endParaRPr lang="en-US"/>
          </a:p>
        </p:txBody>
      </p:sp>
      <p:sp>
        <p:nvSpPr>
          <p:cNvPr id="3" name="Title 2"/>
          <p:cNvSpPr>
            <a:spLocks noGrp="1"/>
          </p:cNvSpPr>
          <p:nvPr>
            <p:ph type="title"/>
          </p:nvPr>
        </p:nvSpPr>
        <p:spPr>
          <a:xfrm>
            <a:off x="628650" y="318234"/>
            <a:ext cx="7886700" cy="591477"/>
          </a:xfrm>
        </p:spPr>
        <p:txBody>
          <a:bodyPr/>
          <a:lstStyle/>
          <a:p>
            <a:r>
              <a:rPr lang="en-US" dirty="0"/>
              <a:t>Let’s Practice!</a:t>
            </a:r>
          </a:p>
        </p:txBody>
      </p:sp>
      <p:sp>
        <p:nvSpPr>
          <p:cNvPr id="4" name="Slide Number Placeholder 3"/>
          <p:cNvSpPr>
            <a:spLocks noGrp="1"/>
          </p:cNvSpPr>
          <p:nvPr>
            <p:ph type="sldNum" sz="quarter" idx="12"/>
          </p:nvPr>
        </p:nvSpPr>
        <p:spPr/>
        <p:txBody>
          <a:bodyPr/>
          <a:lstStyle/>
          <a:p>
            <a:fld id="{37290FF7-652B-4475-AEAB-8B1A5D23AE09}" type="slidenum">
              <a:rPr lang="en-US" smtClean="0"/>
              <a:t>27</a:t>
            </a:fld>
            <a:endParaRPr lang="en-US"/>
          </a:p>
        </p:txBody>
      </p:sp>
      <p:sp>
        <p:nvSpPr>
          <p:cNvPr id="6" name="Title 2">
            <a:extLst>
              <a:ext uri="{FF2B5EF4-FFF2-40B4-BE49-F238E27FC236}">
                <a16:creationId xmlns:a16="http://schemas.microsoft.com/office/drawing/2014/main" id="{3FF30F4A-146D-40DD-A88A-5E29DDD46A50}"/>
              </a:ext>
            </a:extLst>
          </p:cNvPr>
          <p:cNvSpPr txBox="1">
            <a:spLocks/>
          </p:cNvSpPr>
          <p:nvPr/>
        </p:nvSpPr>
        <p:spPr>
          <a:xfrm>
            <a:off x="628650" y="1842234"/>
            <a:ext cx="78867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dirty="0"/>
              <a:t>Open </a:t>
            </a:r>
            <a:r>
              <a:rPr lang="en-US" dirty="0" err="1"/>
              <a:t>D_String_Manipulation.R</a:t>
            </a:r>
            <a:endParaRPr lang="en-US" dirty="0"/>
          </a:p>
        </p:txBody>
      </p:sp>
      <p:sp>
        <p:nvSpPr>
          <p:cNvPr id="7" name="Footer Placeholder 5">
            <a:extLst>
              <a:ext uri="{FF2B5EF4-FFF2-40B4-BE49-F238E27FC236}">
                <a16:creationId xmlns:a16="http://schemas.microsoft.com/office/drawing/2014/main" id="{6949CF44-33B9-4197-A954-AA48AD0D1CA2}"/>
              </a:ext>
            </a:extLst>
          </p:cNvPr>
          <p:cNvSpPr>
            <a:spLocks noGrp="1"/>
          </p:cNvSpPr>
          <p:nvPr>
            <p:ph type="ftr" sz="quarter" idx="3"/>
          </p:nvPr>
        </p:nvSpPr>
        <p:spPr>
          <a:xfrm>
            <a:off x="3028950" y="6356351"/>
            <a:ext cx="3086100" cy="365125"/>
          </a:xfrm>
        </p:spPr>
        <p:txBody>
          <a:bodyPr/>
          <a:lstStyle/>
          <a:p>
            <a:r>
              <a:rPr lang="en-US" dirty="0"/>
              <a:t>Kwartler </a:t>
            </a:r>
          </a:p>
        </p:txBody>
      </p:sp>
    </p:spTree>
    <p:extLst>
      <p:ext uri="{BB962C8B-B14F-4D97-AF65-F5344CB8AC3E}">
        <p14:creationId xmlns:p14="http://schemas.microsoft.com/office/powerpoint/2010/main" val="16041514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5/22/24</a:t>
            </a:fld>
            <a:endParaRPr lang="en-US"/>
          </a:p>
        </p:txBody>
      </p:sp>
      <p:sp>
        <p:nvSpPr>
          <p:cNvPr id="3" name="Title 2"/>
          <p:cNvSpPr>
            <a:spLocks noGrp="1"/>
          </p:cNvSpPr>
          <p:nvPr>
            <p:ph type="title"/>
          </p:nvPr>
        </p:nvSpPr>
        <p:spPr/>
        <p:txBody>
          <a:bodyPr/>
          <a:lstStyle/>
          <a:p>
            <a:r>
              <a:rPr lang="en-US" dirty="0"/>
              <a:t>Remember This?</a:t>
            </a:r>
          </a:p>
        </p:txBody>
      </p:sp>
      <p:sp>
        <p:nvSpPr>
          <p:cNvPr id="4" name="Slide Number Placeholder 3"/>
          <p:cNvSpPr>
            <a:spLocks noGrp="1"/>
          </p:cNvSpPr>
          <p:nvPr>
            <p:ph type="sldNum" sz="quarter" idx="12"/>
          </p:nvPr>
        </p:nvSpPr>
        <p:spPr/>
        <p:txBody>
          <a:bodyPr/>
          <a:lstStyle/>
          <a:p>
            <a:fld id="{37290FF7-652B-4475-AEAB-8B1A5D23AE09}" type="slidenum">
              <a:rPr lang="en-US" smtClean="0"/>
              <a:t>28</a:t>
            </a:fld>
            <a:endParaRPr lang="en-US"/>
          </a:p>
        </p:txBody>
      </p:sp>
      <p:pic>
        <p:nvPicPr>
          <p:cNvPr id="6" name="Picture 5" descr="Chapt1 Text Mining Workflow v3.png"/>
          <p:cNvPicPr>
            <a:picLocks noChangeAspect="1"/>
          </p:cNvPicPr>
          <p:nvPr/>
        </p:nvPicPr>
        <p:blipFill rotWithShape="1">
          <a:blip r:embed="rId2">
            <a:extLst>
              <a:ext uri="{28A0092B-C50C-407E-A947-70E740481C1C}">
                <a14:useLocalDpi xmlns:a14="http://schemas.microsoft.com/office/drawing/2010/main" val="0"/>
              </a:ext>
            </a:extLst>
          </a:blip>
          <a:srcRect l="15818"/>
          <a:stretch/>
        </p:blipFill>
        <p:spPr>
          <a:xfrm>
            <a:off x="2266475" y="1025394"/>
            <a:ext cx="4111773" cy="5235760"/>
          </a:xfrm>
          <a:prstGeom prst="rect">
            <a:avLst/>
          </a:prstGeom>
        </p:spPr>
      </p:pic>
      <p:pic>
        <p:nvPicPr>
          <p:cNvPr id="7" name="Picture 6" descr="Chapt1 Text Mining Workflow v3.png"/>
          <p:cNvPicPr>
            <a:picLocks noChangeAspect="1"/>
          </p:cNvPicPr>
          <p:nvPr/>
        </p:nvPicPr>
        <p:blipFill rotWithShape="1">
          <a:blip r:embed="rId2">
            <a:extLst>
              <a:ext uri="{28A0092B-C50C-407E-A947-70E740481C1C}">
                <a14:useLocalDpi xmlns:a14="http://schemas.microsoft.com/office/drawing/2010/main" val="0"/>
              </a:ext>
            </a:extLst>
          </a:blip>
          <a:srcRect r="83302"/>
          <a:stretch/>
        </p:blipFill>
        <p:spPr>
          <a:xfrm>
            <a:off x="6019620" y="907300"/>
            <a:ext cx="815619" cy="5235760"/>
          </a:xfrm>
          <a:prstGeom prst="rect">
            <a:avLst/>
          </a:prstGeom>
        </p:spPr>
      </p:pic>
      <p:sp>
        <p:nvSpPr>
          <p:cNvPr id="8" name="Footer Placeholder 5">
            <a:extLst>
              <a:ext uri="{FF2B5EF4-FFF2-40B4-BE49-F238E27FC236}">
                <a16:creationId xmlns:a16="http://schemas.microsoft.com/office/drawing/2014/main" id="{AAE624F4-3542-452F-9780-DCF4116ECC4E}"/>
              </a:ext>
            </a:extLst>
          </p:cNvPr>
          <p:cNvSpPr>
            <a:spLocks noGrp="1"/>
          </p:cNvSpPr>
          <p:nvPr>
            <p:ph type="ftr" sz="quarter" idx="3"/>
          </p:nvPr>
        </p:nvSpPr>
        <p:spPr>
          <a:xfrm>
            <a:off x="3028950" y="6356351"/>
            <a:ext cx="3086100" cy="365125"/>
          </a:xfrm>
        </p:spPr>
        <p:txBody>
          <a:bodyPr/>
          <a:lstStyle/>
          <a:p>
            <a:r>
              <a:rPr lang="en-US" dirty="0"/>
              <a:t>Kwartler </a:t>
            </a:r>
          </a:p>
        </p:txBody>
      </p:sp>
    </p:spTree>
    <p:extLst>
      <p:ext uri="{BB962C8B-B14F-4D97-AF65-F5344CB8AC3E}">
        <p14:creationId xmlns:p14="http://schemas.microsoft.com/office/powerpoint/2010/main" val="9097916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5/22/24</a:t>
            </a:fld>
            <a:endParaRPr lang="en-US"/>
          </a:p>
        </p:txBody>
      </p:sp>
      <p:sp>
        <p:nvSpPr>
          <p:cNvPr id="3" name="Title 2"/>
          <p:cNvSpPr>
            <a:spLocks noGrp="1"/>
          </p:cNvSpPr>
          <p:nvPr>
            <p:ph type="title"/>
          </p:nvPr>
        </p:nvSpPr>
        <p:spPr/>
        <p:txBody>
          <a:bodyPr/>
          <a:lstStyle/>
          <a:p>
            <a:r>
              <a:rPr lang="en-US" dirty="0"/>
              <a:t>R for Cleaning Steps</a:t>
            </a:r>
          </a:p>
        </p:txBody>
      </p:sp>
      <p:sp>
        <p:nvSpPr>
          <p:cNvPr id="4" name="Slide Number Placeholder 3"/>
          <p:cNvSpPr>
            <a:spLocks noGrp="1"/>
          </p:cNvSpPr>
          <p:nvPr>
            <p:ph type="sldNum" sz="quarter" idx="12"/>
          </p:nvPr>
        </p:nvSpPr>
        <p:spPr/>
        <p:txBody>
          <a:bodyPr/>
          <a:lstStyle/>
          <a:p>
            <a:fld id="{37290FF7-652B-4475-AEAB-8B1A5D23AE09}" type="slidenum">
              <a:rPr lang="en-US" smtClean="0"/>
              <a:t>29</a:t>
            </a:fld>
            <a:endParaRPr lang="en-US"/>
          </a:p>
        </p:txBody>
      </p:sp>
      <p:sp>
        <p:nvSpPr>
          <p:cNvPr id="8" name="TextBox 7"/>
          <p:cNvSpPr txBox="1"/>
          <p:nvPr/>
        </p:nvSpPr>
        <p:spPr>
          <a:xfrm>
            <a:off x="2943038" y="3989900"/>
            <a:ext cx="506870" cy="213585"/>
          </a:xfrm>
          <a:prstGeom prst="rect">
            <a:avLst/>
          </a:prstGeom>
          <a:noFill/>
        </p:spPr>
        <p:txBody>
          <a:bodyPr wrap="none" rtlCol="0">
            <a:spAutoFit/>
          </a:bodyPr>
          <a:lstStyle/>
          <a:p>
            <a:pPr defTabSz="457200"/>
            <a:r>
              <a:rPr lang="en-US" sz="788" kern="1200" dirty="0">
                <a:solidFill>
                  <a:srgbClr val="FFFFFF"/>
                </a:solidFill>
                <a:latin typeface="Arial Unicode MS" panose="020B0604020202020204" pitchFamily="34" charset="-128"/>
                <a:ea typeface="Arial Unicode MS" panose="020B0604020202020204" pitchFamily="34" charset="-128"/>
                <a:cs typeface="Arial Unicode MS" panose="020B0604020202020204" pitchFamily="34" charset="-128"/>
              </a:rPr>
              <a:t>articles</a:t>
            </a:r>
          </a:p>
        </p:txBody>
      </p:sp>
      <p:sp>
        <p:nvSpPr>
          <p:cNvPr id="9" name="TextBox 8"/>
          <p:cNvSpPr txBox="1"/>
          <p:nvPr/>
        </p:nvSpPr>
        <p:spPr>
          <a:xfrm>
            <a:off x="1301053" y="3765264"/>
            <a:ext cx="435476" cy="213597"/>
          </a:xfrm>
          <a:prstGeom prst="rect">
            <a:avLst/>
          </a:prstGeom>
          <a:noFill/>
        </p:spPr>
        <p:txBody>
          <a:bodyPr wrap="none" rtlCol="0">
            <a:spAutoFit/>
          </a:bodyPr>
          <a:lstStyle/>
          <a:p>
            <a:pPr defTabSz="457200"/>
            <a:r>
              <a:rPr lang="en-US" sz="788" kern="1200" dirty="0">
                <a:solidFill>
                  <a:srgbClr val="FFFFFF"/>
                </a:solidFill>
                <a:latin typeface="Arial Unicode MS" panose="020B0604020202020204" pitchFamily="34" charset="-128"/>
                <a:ea typeface="Arial Unicode MS" panose="020B0604020202020204" pitchFamily="34" charset="-128"/>
                <a:cs typeface="Arial Unicode MS" panose="020B0604020202020204" pitchFamily="34" charset="-128"/>
              </a:rPr>
              <a:t>blogs</a:t>
            </a:r>
          </a:p>
        </p:txBody>
      </p:sp>
      <p:sp>
        <p:nvSpPr>
          <p:cNvPr id="10" name="TextBox 9"/>
          <p:cNvSpPr txBox="1"/>
          <p:nvPr/>
        </p:nvSpPr>
        <p:spPr>
          <a:xfrm>
            <a:off x="1733358" y="4053940"/>
            <a:ext cx="529312" cy="213585"/>
          </a:xfrm>
          <a:prstGeom prst="rect">
            <a:avLst/>
          </a:prstGeom>
          <a:noFill/>
        </p:spPr>
        <p:txBody>
          <a:bodyPr wrap="none" rtlCol="0">
            <a:spAutoFit/>
          </a:bodyPr>
          <a:lstStyle/>
          <a:p>
            <a:pPr defTabSz="457200"/>
            <a:r>
              <a:rPr lang="en-US" sz="788" kern="1200" dirty="0">
                <a:solidFill>
                  <a:srgbClr val="FFFFFF"/>
                </a:solidFill>
                <a:latin typeface="Arial Unicode MS" panose="020B0604020202020204" pitchFamily="34" charset="-128"/>
                <a:ea typeface="Arial Unicode MS" panose="020B0604020202020204" pitchFamily="34" charset="-128"/>
                <a:cs typeface="Arial Unicode MS" panose="020B0604020202020204" pitchFamily="34" charset="-128"/>
              </a:rPr>
              <a:t>reviews</a:t>
            </a:r>
          </a:p>
        </p:txBody>
      </p:sp>
      <p:grpSp>
        <p:nvGrpSpPr>
          <p:cNvPr id="12" name="Group 11"/>
          <p:cNvGrpSpPr/>
          <p:nvPr/>
        </p:nvGrpSpPr>
        <p:grpSpPr>
          <a:xfrm>
            <a:off x="1820166" y="2812253"/>
            <a:ext cx="1493520" cy="1706896"/>
            <a:chOff x="472107" y="1985837"/>
            <a:chExt cx="1493520" cy="1706896"/>
          </a:xfrm>
        </p:grpSpPr>
        <p:sp>
          <p:nvSpPr>
            <p:cNvPr id="13" name="Chevron 12"/>
            <p:cNvSpPr/>
            <p:nvPr/>
          </p:nvSpPr>
          <p:spPr>
            <a:xfrm>
              <a:off x="472107" y="1985837"/>
              <a:ext cx="894080" cy="1706896"/>
            </a:xfrm>
            <a:prstGeom prst="chevron">
              <a:avLst>
                <a:gd name="adj" fmla="val 62310"/>
              </a:avLst>
            </a:prstGeom>
            <a:solidFill>
              <a:srgbClr val="CCC1DA"/>
            </a:solidFill>
          </p:spPr>
          <p:style>
            <a:lnRef idx="0">
              <a:schemeClr val="accent1">
                <a:tint val="60000"/>
                <a:hueOff val="0"/>
                <a:satOff val="0"/>
                <a:lumOff val="0"/>
                <a:alphaOff val="0"/>
              </a:schemeClr>
            </a:lnRef>
            <a:fillRef idx="3">
              <a:scrgbClr r="0" g="0" b="0"/>
            </a:fillRef>
            <a:effectRef idx="2">
              <a:schemeClr val="accent1">
                <a:tint val="60000"/>
                <a:hueOff val="0"/>
                <a:satOff val="0"/>
                <a:lumOff val="0"/>
                <a:alphaOff val="0"/>
              </a:schemeClr>
            </a:effectRef>
            <a:fontRef idx="minor">
              <a:schemeClr val="lt1"/>
            </a:fontRef>
          </p:style>
        </p:sp>
        <p:sp>
          <p:nvSpPr>
            <p:cNvPr id="14" name="Chevron 13"/>
            <p:cNvSpPr/>
            <p:nvPr/>
          </p:nvSpPr>
          <p:spPr>
            <a:xfrm>
              <a:off x="1071547" y="1985837"/>
              <a:ext cx="894080" cy="1706896"/>
            </a:xfrm>
            <a:prstGeom prst="chevron">
              <a:avLst>
                <a:gd name="adj" fmla="val 62310"/>
              </a:avLst>
            </a:prstGeom>
            <a:solidFill>
              <a:srgbClr val="CCC1DA"/>
            </a:solidFill>
          </p:spPr>
          <p:style>
            <a:lnRef idx="0">
              <a:schemeClr val="accent1">
                <a:tint val="60000"/>
                <a:hueOff val="0"/>
                <a:satOff val="0"/>
                <a:lumOff val="0"/>
                <a:alphaOff val="0"/>
              </a:schemeClr>
            </a:lnRef>
            <a:fillRef idx="3">
              <a:scrgbClr r="0" g="0" b="0"/>
            </a:fillRef>
            <a:effectRef idx="2">
              <a:schemeClr val="accent1">
                <a:tint val="60000"/>
                <a:hueOff val="0"/>
                <a:satOff val="0"/>
                <a:lumOff val="0"/>
                <a:alphaOff val="0"/>
              </a:schemeClr>
            </a:effectRef>
            <a:fontRef idx="minor">
              <a:schemeClr val="lt1"/>
            </a:fontRef>
          </p:style>
        </p:sp>
        <p:pic>
          <p:nvPicPr>
            <p:cNvPr id="15" name="Picture 14" descr="Rlogo-1.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18706" y="2373562"/>
              <a:ext cx="1205351" cy="914400"/>
            </a:xfrm>
            <a:prstGeom prst="rect">
              <a:avLst/>
            </a:prstGeom>
          </p:spPr>
        </p:pic>
      </p:grpSp>
      <p:sp>
        <p:nvSpPr>
          <p:cNvPr id="17" name="TextBox 16"/>
          <p:cNvSpPr txBox="1"/>
          <p:nvPr/>
        </p:nvSpPr>
        <p:spPr>
          <a:xfrm>
            <a:off x="1079539" y="1155506"/>
            <a:ext cx="6984922" cy="1200329"/>
          </a:xfrm>
          <a:prstGeom prst="rect">
            <a:avLst/>
          </a:prstGeom>
          <a:noFill/>
        </p:spPr>
        <p:txBody>
          <a:bodyPr wrap="square" rtlCol="0">
            <a:spAutoFit/>
          </a:bodyPr>
          <a:lstStyle/>
          <a:p>
            <a:pPr defTabSz="457200"/>
            <a:r>
              <a:rPr lang="en-US" sz="18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On XX/XX/23 I opened a Marcus Savings account with a promotion : \"\" After enrolling, you must deposit {$10000.00} or more in new funds from an external account into your Account within 10 calendar days of enrollment ( the Funding Period ). The Account…</a:t>
            </a:r>
          </a:p>
        </p:txBody>
      </p:sp>
      <p:grpSp>
        <p:nvGrpSpPr>
          <p:cNvPr id="19" name="Group 18"/>
          <p:cNvGrpSpPr/>
          <p:nvPr/>
        </p:nvGrpSpPr>
        <p:grpSpPr>
          <a:xfrm>
            <a:off x="3606862" y="2650812"/>
            <a:ext cx="2749471" cy="2292662"/>
            <a:chOff x="3770719" y="1952703"/>
            <a:chExt cx="1814672" cy="1515429"/>
          </a:xfrm>
        </p:grpSpPr>
        <p:sp>
          <p:nvSpPr>
            <p:cNvPr id="20" name="Down Arrow 19"/>
            <p:cNvSpPr/>
            <p:nvPr/>
          </p:nvSpPr>
          <p:spPr>
            <a:xfrm>
              <a:off x="4764720" y="1952703"/>
              <a:ext cx="415220" cy="1515429"/>
            </a:xfrm>
            <a:prstGeom prst="downArrow">
              <a:avLst/>
            </a:prstGeom>
            <a:solidFill>
              <a:srgbClr val="A6A6A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kern="1200" dirty="0">
                <a:solidFill>
                  <a:prstClr val="white"/>
                </a:solidFill>
                <a:latin typeface="Arial Unicode MS" panose="020B0604020202020204" pitchFamily="34" charset="-128"/>
              </a:endParaRPr>
            </a:p>
          </p:txBody>
        </p:sp>
        <p:sp>
          <p:nvSpPr>
            <p:cNvPr id="21" name="TextBox 20"/>
            <p:cNvSpPr txBox="1"/>
            <p:nvPr/>
          </p:nvSpPr>
          <p:spPr>
            <a:xfrm>
              <a:off x="3770719" y="2016986"/>
              <a:ext cx="1814672" cy="1342688"/>
            </a:xfrm>
            <a:prstGeom prst="rect">
              <a:avLst/>
            </a:prstGeom>
            <a:noFill/>
          </p:spPr>
          <p:txBody>
            <a:bodyPr wrap="none" rtlCol="0">
              <a:spAutoFit/>
            </a:bodyPr>
            <a:lstStyle/>
            <a:p>
              <a:pPr marL="109538" indent="-109538" defTabSz="457200">
                <a:buFont typeface="+mj-lt"/>
                <a:buAutoNum type="arabicPeriod"/>
              </a:pPr>
              <a:r>
                <a:rPr lang="en-US" dirty="0" err="1">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gsub</a:t>
              </a:r>
              <a:r>
                <a:rPr lang="en-US"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 </a:t>
              </a:r>
              <a:r>
                <a:rPr lang="en-US" dirty="0" err="1">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substritutions</a:t>
              </a:r>
              <a:endPar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marL="109538" indent="-109538" defTabSz="457200">
                <a:buFont typeface="+mj-lt"/>
                <a:buAutoNum type="arabicPeriod"/>
              </a:pPr>
              <a:r>
                <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Remove URLs</a:t>
              </a:r>
            </a:p>
            <a:p>
              <a:pPr marL="109538" indent="-109538" defTabSz="457200">
                <a:buFont typeface="+mj-lt"/>
                <a:buAutoNum type="arabicPeriod"/>
              </a:pPr>
              <a:r>
                <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Lower case</a:t>
              </a:r>
            </a:p>
            <a:p>
              <a:pPr marL="109538" indent="-109538" defTabSz="457200">
                <a:buFont typeface="+mj-lt"/>
                <a:buAutoNum type="arabicPeriod"/>
              </a:pPr>
              <a:r>
                <a:rPr lang="en-US"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Remove specific words</a:t>
              </a:r>
            </a:p>
            <a:p>
              <a:pPr marL="109538" indent="-109538" defTabSz="457200">
                <a:buFont typeface="+mj-lt"/>
                <a:buAutoNum type="arabicPeriod"/>
              </a:pPr>
              <a:r>
                <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Remove punctuation</a:t>
              </a:r>
            </a:p>
            <a:p>
              <a:pPr marL="109538" indent="-109538" defTabSz="457200">
                <a:buFont typeface="+mj-lt"/>
                <a:buAutoNum type="arabicPeriod"/>
              </a:pPr>
              <a:r>
                <a:rPr lang="en-US"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Remove numbers</a:t>
              </a:r>
            </a:p>
            <a:p>
              <a:pPr marL="109538" indent="-109538" defTabSz="457200">
                <a:buFont typeface="+mj-lt"/>
                <a:buAutoNum type="arabicPeriod"/>
              </a:pPr>
              <a:r>
                <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Strip whitespace</a:t>
              </a:r>
            </a:p>
          </p:txBody>
        </p:sp>
      </p:grpSp>
      <p:sp>
        <p:nvSpPr>
          <p:cNvPr id="23" name="TextBox 22"/>
          <p:cNvSpPr txBox="1"/>
          <p:nvPr/>
        </p:nvSpPr>
        <p:spPr>
          <a:xfrm>
            <a:off x="1079539" y="4989331"/>
            <a:ext cx="6984922" cy="1200329"/>
          </a:xfrm>
          <a:prstGeom prst="rect">
            <a:avLst/>
          </a:prstGeom>
          <a:noFill/>
        </p:spPr>
        <p:txBody>
          <a:bodyPr wrap="square" rtlCol="0">
            <a:spAutoFit/>
          </a:bodyPr>
          <a:lstStyle/>
          <a:p>
            <a:pPr defTabSz="457200"/>
            <a:r>
              <a:rPr lang="en-US" sz="18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 </a:t>
            </a:r>
            <a:r>
              <a:rPr lang="en-US" sz="1800" kern="1200" dirty="0" err="1">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redacteddate</a:t>
            </a:r>
            <a:r>
              <a:rPr lang="en-US" sz="18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 opened </a:t>
            </a:r>
            <a:r>
              <a:rPr lang="en-US" sz="1800" kern="1200" dirty="0" err="1">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marcus</a:t>
            </a:r>
            <a:r>
              <a:rPr lang="en-US" sz="18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 savings promotion enrolling must deposit new funds external within calendar days enrollment funding period balance plus minimum new funds required dollar amount must maintained consecutive days end funding period balance…</a:t>
            </a:r>
          </a:p>
        </p:txBody>
      </p:sp>
      <p:sp>
        <p:nvSpPr>
          <p:cNvPr id="25" name="Footer Placeholder 5">
            <a:extLst>
              <a:ext uri="{FF2B5EF4-FFF2-40B4-BE49-F238E27FC236}">
                <a16:creationId xmlns:a16="http://schemas.microsoft.com/office/drawing/2014/main" id="{8279A3C4-4FE8-46C3-9F6D-C09A2A21BD3D}"/>
              </a:ext>
            </a:extLst>
          </p:cNvPr>
          <p:cNvSpPr>
            <a:spLocks noGrp="1"/>
          </p:cNvSpPr>
          <p:nvPr>
            <p:ph type="ftr" sz="quarter" idx="3"/>
          </p:nvPr>
        </p:nvSpPr>
        <p:spPr>
          <a:xfrm>
            <a:off x="3028950" y="6356351"/>
            <a:ext cx="3086100" cy="365125"/>
          </a:xfrm>
        </p:spPr>
        <p:txBody>
          <a:bodyPr/>
          <a:lstStyle/>
          <a:p>
            <a:r>
              <a:rPr lang="en-US" dirty="0"/>
              <a:t>Kwartler </a:t>
            </a:r>
          </a:p>
        </p:txBody>
      </p:sp>
    </p:spTree>
    <p:extLst>
      <p:ext uri="{BB962C8B-B14F-4D97-AF65-F5344CB8AC3E}">
        <p14:creationId xmlns:p14="http://schemas.microsoft.com/office/powerpoint/2010/main" val="41536287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5/22/24</a:t>
            </a:fld>
            <a:endParaRPr lang="en-US" dirty="0"/>
          </a:p>
        </p:txBody>
      </p:sp>
      <p:sp>
        <p:nvSpPr>
          <p:cNvPr id="3" name="Title 2"/>
          <p:cNvSpPr>
            <a:spLocks noGrp="1"/>
          </p:cNvSpPr>
          <p:nvPr>
            <p:ph type="title"/>
          </p:nvPr>
        </p:nvSpPr>
        <p:spPr/>
        <p:txBody>
          <a:bodyPr/>
          <a:lstStyle/>
          <a:p>
            <a:r>
              <a:rPr lang="en-US" dirty="0"/>
              <a:t>Shameless Plug #2</a:t>
            </a:r>
          </a:p>
        </p:txBody>
      </p:sp>
      <p:sp>
        <p:nvSpPr>
          <p:cNvPr id="4" name="Slide Number Placeholder 3"/>
          <p:cNvSpPr>
            <a:spLocks noGrp="1"/>
          </p:cNvSpPr>
          <p:nvPr>
            <p:ph type="sldNum" sz="quarter" idx="12"/>
          </p:nvPr>
        </p:nvSpPr>
        <p:spPr/>
        <p:txBody>
          <a:bodyPr/>
          <a:lstStyle/>
          <a:p>
            <a:fld id="{37290FF7-652B-4475-AEAB-8B1A5D23AE09}" type="slidenum">
              <a:rPr lang="en-US" smtClean="0"/>
              <a:t>3</a:t>
            </a:fld>
            <a:endParaRPr lang="en-US" dirty="0"/>
          </a:p>
        </p:txBody>
      </p:sp>
      <p:pic>
        <p:nvPicPr>
          <p:cNvPr id="6" name="Picture 2" descr="Image result for DATACAMP LOG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01077" y="1616392"/>
            <a:ext cx="3499486" cy="349948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3"/>
          <a:stretch>
            <a:fillRect/>
          </a:stretch>
        </p:blipFill>
        <p:spPr>
          <a:xfrm>
            <a:off x="4548115" y="1407943"/>
            <a:ext cx="2209697" cy="2103120"/>
          </a:xfrm>
          <a:prstGeom prst="rect">
            <a:avLst/>
          </a:prstGeom>
          <a:ln>
            <a:solidFill>
              <a:schemeClr val="tx1"/>
            </a:solidFill>
          </a:ln>
        </p:spPr>
      </p:pic>
      <p:pic>
        <p:nvPicPr>
          <p:cNvPr id="8" name="Picture 7"/>
          <p:cNvPicPr>
            <a:picLocks noChangeAspect="1"/>
          </p:cNvPicPr>
          <p:nvPr/>
        </p:nvPicPr>
        <p:blipFill>
          <a:blip r:embed="rId4"/>
          <a:stretch>
            <a:fillRect/>
          </a:stretch>
        </p:blipFill>
        <p:spPr>
          <a:xfrm>
            <a:off x="4524177" y="3678703"/>
            <a:ext cx="2254803" cy="2438400"/>
          </a:xfrm>
          <a:prstGeom prst="rect">
            <a:avLst/>
          </a:prstGeom>
          <a:ln>
            <a:solidFill>
              <a:schemeClr val="tx1"/>
            </a:solidFill>
          </a:ln>
        </p:spPr>
      </p:pic>
      <p:sp>
        <p:nvSpPr>
          <p:cNvPr id="9" name="Footer Placeholder 5">
            <a:extLst>
              <a:ext uri="{FF2B5EF4-FFF2-40B4-BE49-F238E27FC236}">
                <a16:creationId xmlns:a16="http://schemas.microsoft.com/office/drawing/2014/main" id="{D84DA6B8-8816-42D2-9890-B81F6896E198}"/>
              </a:ext>
            </a:extLst>
          </p:cNvPr>
          <p:cNvSpPr>
            <a:spLocks noGrp="1"/>
          </p:cNvSpPr>
          <p:nvPr>
            <p:ph type="ftr" sz="quarter" idx="3"/>
          </p:nvPr>
        </p:nvSpPr>
        <p:spPr>
          <a:xfrm>
            <a:off x="3028950" y="6356351"/>
            <a:ext cx="3086100" cy="365125"/>
          </a:xfrm>
        </p:spPr>
        <p:txBody>
          <a:bodyPr/>
          <a:lstStyle/>
          <a:p>
            <a:r>
              <a:rPr lang="en-US" dirty="0"/>
              <a:t>Kwartler </a:t>
            </a:r>
          </a:p>
        </p:txBody>
      </p:sp>
    </p:spTree>
    <p:extLst>
      <p:ext uri="{BB962C8B-B14F-4D97-AF65-F5344CB8AC3E}">
        <p14:creationId xmlns:p14="http://schemas.microsoft.com/office/powerpoint/2010/main" val="89708971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28650" y="5692786"/>
            <a:ext cx="2057400" cy="365125"/>
          </a:xfrm>
        </p:spPr>
        <p:txBody>
          <a:bodyPr/>
          <a:lstStyle/>
          <a:p>
            <a:fld id="{6700A58B-DD98-43D0-B791-721480A02982}" type="datetime1">
              <a:rPr lang="en-US" smtClean="0"/>
              <a:t>5/22/24</a:t>
            </a:fld>
            <a:endParaRPr lang="en-US"/>
          </a:p>
        </p:txBody>
      </p:sp>
      <p:sp>
        <p:nvSpPr>
          <p:cNvPr id="3" name="Title 2"/>
          <p:cNvSpPr>
            <a:spLocks noGrp="1"/>
          </p:cNvSpPr>
          <p:nvPr>
            <p:ph type="title"/>
          </p:nvPr>
        </p:nvSpPr>
        <p:spPr/>
        <p:txBody>
          <a:bodyPr/>
          <a:lstStyle/>
          <a:p>
            <a:r>
              <a:rPr lang="en-US" dirty="0"/>
              <a:t>Library TM Functions</a:t>
            </a:r>
          </a:p>
        </p:txBody>
      </p:sp>
      <p:sp>
        <p:nvSpPr>
          <p:cNvPr id="4" name="Slide Number Placeholder 3"/>
          <p:cNvSpPr>
            <a:spLocks noGrp="1"/>
          </p:cNvSpPr>
          <p:nvPr>
            <p:ph type="sldNum" sz="quarter" idx="12"/>
          </p:nvPr>
        </p:nvSpPr>
        <p:spPr>
          <a:xfrm>
            <a:off x="6457950" y="5692786"/>
            <a:ext cx="857250" cy="365125"/>
          </a:xfrm>
        </p:spPr>
        <p:txBody>
          <a:bodyPr/>
          <a:lstStyle/>
          <a:p>
            <a:fld id="{37290FF7-652B-4475-AEAB-8B1A5D23AE09}" type="slidenum">
              <a:rPr lang="en-US" smtClean="0"/>
              <a:t>30</a:t>
            </a:fld>
            <a:endParaRPr lang="en-US"/>
          </a:p>
        </p:txBody>
      </p:sp>
      <p:sp>
        <p:nvSpPr>
          <p:cNvPr id="5" name="Footer Placeholder 4"/>
          <p:cNvSpPr>
            <a:spLocks noGrp="1"/>
          </p:cNvSpPr>
          <p:nvPr>
            <p:ph type="ftr" sz="quarter" idx="3"/>
          </p:nvPr>
        </p:nvSpPr>
        <p:spPr>
          <a:xfrm>
            <a:off x="3028950" y="5692786"/>
            <a:ext cx="3086100" cy="365125"/>
          </a:xfrm>
        </p:spPr>
        <p:txBody>
          <a:bodyPr/>
          <a:lstStyle/>
          <a:p>
            <a:r>
              <a:rPr lang="en-US" dirty="0"/>
              <a:t>Kwartler </a:t>
            </a:r>
          </a:p>
        </p:txBody>
      </p:sp>
      <p:grpSp>
        <p:nvGrpSpPr>
          <p:cNvPr id="7" name="Group 6"/>
          <p:cNvGrpSpPr/>
          <p:nvPr/>
        </p:nvGrpSpPr>
        <p:grpSpPr>
          <a:xfrm>
            <a:off x="397125" y="1159404"/>
            <a:ext cx="8122509" cy="805489"/>
            <a:chOff x="397125" y="881880"/>
            <a:chExt cx="8122509" cy="805489"/>
          </a:xfrm>
        </p:grpSpPr>
        <p:sp>
          <p:nvSpPr>
            <p:cNvPr id="9" name="TextBox 8"/>
            <p:cNvSpPr txBox="1"/>
            <p:nvPr/>
          </p:nvSpPr>
          <p:spPr>
            <a:xfrm>
              <a:off x="397125" y="881880"/>
              <a:ext cx="6317999" cy="338554"/>
            </a:xfrm>
            <a:prstGeom prst="rect">
              <a:avLst/>
            </a:prstGeom>
            <a:noFill/>
          </p:spPr>
          <p:txBody>
            <a:bodyPr wrap="square" rtlCol="0">
              <a:spAutoFit/>
            </a:bodyPr>
            <a:lstStyle/>
            <a:p>
              <a:pPr defTabSz="457200"/>
              <a:r>
                <a:rPr lang="en-US" sz="1600" dirty="0" err="1">
                  <a:latin typeface="+mj-lt"/>
                  <a:ea typeface="Arial Unicode MS" panose="020B0604020202020204" pitchFamily="34" charset="-128"/>
                  <a:cs typeface="Arial Unicode MS" panose="020B0604020202020204" pitchFamily="34" charset="-128"/>
                </a:rPr>
                <a:t>VCorpus</a:t>
              </a:r>
              <a:r>
                <a:rPr lang="en-US" sz="1600" dirty="0">
                  <a:latin typeface="+mj-lt"/>
                  <a:ea typeface="Arial Unicode MS" panose="020B0604020202020204" pitchFamily="34" charset="-128"/>
                  <a:cs typeface="Arial Unicode MS" panose="020B0604020202020204" pitchFamily="34" charset="-128"/>
                </a:rPr>
                <a:t> creates a corpus held in memory.</a:t>
              </a:r>
            </a:p>
          </p:txBody>
        </p:sp>
        <p:sp>
          <p:nvSpPr>
            <p:cNvPr id="8" name="Rectangle 7"/>
            <p:cNvSpPr/>
            <p:nvPr/>
          </p:nvSpPr>
          <p:spPr>
            <a:xfrm>
              <a:off x="473842" y="1155940"/>
              <a:ext cx="8045792" cy="531429"/>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sz="1800" kern="1200" dirty="0" err="1">
                  <a:solidFill>
                    <a:schemeClr val="bg1"/>
                  </a:solidFill>
                  <a:latin typeface="Consolas" panose="020B0609020204030204" pitchFamily="49" charset="0"/>
                  <a:cs typeface="Consolas" panose="020B0609020204030204" pitchFamily="49" charset="0"/>
                </a:rPr>
                <a:t>VCorpus</a:t>
              </a:r>
              <a:r>
                <a:rPr lang="en-US" sz="1800" kern="1200" dirty="0">
                  <a:solidFill>
                    <a:schemeClr val="bg1"/>
                  </a:solidFill>
                  <a:latin typeface="Consolas" panose="020B0609020204030204" pitchFamily="49" charset="0"/>
                  <a:cs typeface="Consolas" panose="020B0609020204030204" pitchFamily="49" charset="0"/>
                </a:rPr>
                <a:t>(source)</a:t>
              </a:r>
            </a:p>
          </p:txBody>
        </p:sp>
      </p:grpSp>
      <p:grpSp>
        <p:nvGrpSpPr>
          <p:cNvPr id="10" name="Group 9"/>
          <p:cNvGrpSpPr/>
          <p:nvPr/>
        </p:nvGrpSpPr>
        <p:grpSpPr>
          <a:xfrm>
            <a:off x="405650" y="1929323"/>
            <a:ext cx="8113984" cy="814012"/>
            <a:chOff x="405650" y="2070333"/>
            <a:chExt cx="8113984" cy="814012"/>
          </a:xfrm>
        </p:grpSpPr>
        <p:sp>
          <p:nvSpPr>
            <p:cNvPr id="11" name="Rectangle 10"/>
            <p:cNvSpPr/>
            <p:nvPr/>
          </p:nvSpPr>
          <p:spPr>
            <a:xfrm>
              <a:off x="473842" y="2352916"/>
              <a:ext cx="8045792" cy="531429"/>
            </a:xfrm>
            <a:prstGeom prst="rect">
              <a:avLst/>
            </a:prstGeom>
            <a:solidFill>
              <a:srgbClr val="A6A6A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sz="1600" kern="1200" dirty="0" err="1">
                  <a:solidFill>
                    <a:schemeClr val="bg1"/>
                  </a:solidFill>
                  <a:latin typeface="+mj-lt"/>
                  <a:cs typeface="Consolas" panose="020B0609020204030204" pitchFamily="49" charset="0"/>
                </a:rPr>
                <a:t>tm_map</a:t>
              </a:r>
              <a:r>
                <a:rPr lang="en-US" sz="1600" kern="1200" dirty="0">
                  <a:solidFill>
                    <a:schemeClr val="bg1"/>
                  </a:solidFill>
                  <a:latin typeface="+mj-lt"/>
                  <a:cs typeface="Consolas" panose="020B0609020204030204" pitchFamily="49" charset="0"/>
                </a:rPr>
                <a:t>(corpus, function)</a:t>
              </a:r>
            </a:p>
          </p:txBody>
        </p:sp>
        <p:sp>
          <p:nvSpPr>
            <p:cNvPr id="12" name="TextBox 11"/>
            <p:cNvSpPr txBox="1"/>
            <p:nvPr/>
          </p:nvSpPr>
          <p:spPr>
            <a:xfrm>
              <a:off x="405650" y="2070333"/>
              <a:ext cx="4571701" cy="338554"/>
            </a:xfrm>
            <a:prstGeom prst="rect">
              <a:avLst/>
            </a:prstGeom>
            <a:noFill/>
          </p:spPr>
          <p:txBody>
            <a:bodyPr wrap="none" rtlCol="0">
              <a:spAutoFit/>
            </a:bodyPr>
            <a:lstStyle/>
            <a:p>
              <a:pPr defTabSz="457200"/>
              <a:r>
                <a:rPr lang="en-US" sz="1600" kern="1200" dirty="0" err="1">
                  <a:latin typeface="+mj-lt"/>
                  <a:ea typeface="Arial Unicode MS" panose="020B0604020202020204" pitchFamily="34" charset="-128"/>
                  <a:cs typeface="Arial Unicode MS" panose="020B0604020202020204" pitchFamily="34" charset="-128"/>
                </a:rPr>
                <a:t>tm_map</a:t>
              </a:r>
              <a:r>
                <a:rPr lang="en-US" sz="1600" kern="1200" dirty="0">
                  <a:latin typeface="+mj-lt"/>
                  <a:ea typeface="Arial Unicode MS" panose="020B0604020202020204" pitchFamily="34" charset="-128"/>
                  <a:cs typeface="Arial Unicode MS" panose="020B0604020202020204" pitchFamily="34" charset="-128"/>
                </a:rPr>
                <a:t> applies the transformations for the cleaning </a:t>
              </a:r>
            </a:p>
          </p:txBody>
        </p:sp>
      </p:grpSp>
      <p:sp>
        <p:nvSpPr>
          <p:cNvPr id="14" name="TextBox 13"/>
          <p:cNvSpPr txBox="1"/>
          <p:nvPr/>
        </p:nvSpPr>
        <p:spPr>
          <a:xfrm>
            <a:off x="414174" y="4968214"/>
            <a:ext cx="2955547" cy="369332"/>
          </a:xfrm>
          <a:prstGeom prst="rect">
            <a:avLst/>
          </a:prstGeom>
          <a:noFill/>
        </p:spPr>
        <p:txBody>
          <a:bodyPr wrap="none" rtlCol="0">
            <a:spAutoFit/>
          </a:bodyPr>
          <a:lstStyle/>
          <a:p>
            <a:pPr defTabSz="457200"/>
            <a:r>
              <a:rPr lang="en-US" sz="1800" u="sng" kern="1200" dirty="0">
                <a:latin typeface="Arial Unicode MS" panose="020B0604020202020204" pitchFamily="34" charset="-128"/>
                <a:ea typeface="Arial Unicode MS" panose="020B0604020202020204" pitchFamily="34" charset="-128"/>
                <a:cs typeface="Arial Unicode MS" panose="020B0604020202020204" pitchFamily="34" charset="-128"/>
              </a:rPr>
              <a:t>New Text Mining Concepts</a:t>
            </a:r>
          </a:p>
        </p:txBody>
      </p:sp>
      <p:sp>
        <p:nvSpPr>
          <p:cNvPr id="16" name="Rectangle 15"/>
          <p:cNvSpPr/>
          <p:nvPr/>
        </p:nvSpPr>
        <p:spPr>
          <a:xfrm>
            <a:off x="428625" y="3587811"/>
            <a:ext cx="8029574" cy="1143000"/>
          </a:xfrm>
          <a:prstGeom prst="rect">
            <a:avLst/>
          </a:prstGeom>
          <a:solidFill>
            <a:srgbClr val="A6A6A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457200"/>
            <a:r>
              <a:rPr lang="en-US" sz="1400" kern="1200" dirty="0" err="1">
                <a:solidFill>
                  <a:schemeClr val="bg1"/>
                </a:solidFill>
                <a:latin typeface="Consolas" panose="020B0609020204030204" pitchFamily="49" charset="0"/>
                <a:cs typeface="Consolas" panose="020B0609020204030204" pitchFamily="49" charset="0"/>
              </a:rPr>
              <a:t>tm_map</a:t>
            </a:r>
            <a:r>
              <a:rPr lang="en-US" sz="1400" kern="1200" dirty="0">
                <a:solidFill>
                  <a:schemeClr val="bg1"/>
                </a:solidFill>
                <a:latin typeface="Consolas" panose="020B0609020204030204" pitchFamily="49" charset="0"/>
                <a:cs typeface="Consolas" panose="020B0609020204030204" pitchFamily="49" charset="0"/>
              </a:rPr>
              <a:t>(corpus, </a:t>
            </a:r>
            <a:r>
              <a:rPr lang="en-US" sz="1400" kern="1200" dirty="0" err="1">
                <a:solidFill>
                  <a:schemeClr val="bg1"/>
                </a:solidFill>
                <a:latin typeface="Consolas" panose="020B0609020204030204" pitchFamily="49" charset="0"/>
                <a:cs typeface="Consolas" panose="020B0609020204030204" pitchFamily="49" charset="0"/>
              </a:rPr>
              <a:t>removePunctuation</a:t>
            </a:r>
            <a:r>
              <a:rPr lang="en-US" sz="1400" kern="1200" dirty="0">
                <a:solidFill>
                  <a:schemeClr val="bg1"/>
                </a:solidFill>
                <a:latin typeface="Consolas" panose="020B0609020204030204" pitchFamily="49" charset="0"/>
                <a:cs typeface="Consolas" panose="020B0609020204030204" pitchFamily="49" charset="0"/>
              </a:rPr>
              <a:t>) - removes punctuation from the documents</a:t>
            </a:r>
          </a:p>
          <a:p>
            <a:pPr defTabSz="457200"/>
            <a:r>
              <a:rPr lang="en-US" sz="1400" kern="1200" dirty="0" err="1">
                <a:solidFill>
                  <a:schemeClr val="bg1"/>
                </a:solidFill>
                <a:latin typeface="Consolas" panose="020B0609020204030204" pitchFamily="49" charset="0"/>
                <a:cs typeface="Consolas" panose="020B0609020204030204" pitchFamily="49" charset="0"/>
              </a:rPr>
              <a:t>tm_map</a:t>
            </a:r>
            <a:r>
              <a:rPr lang="en-US" sz="1400" kern="1200" dirty="0">
                <a:solidFill>
                  <a:schemeClr val="bg1"/>
                </a:solidFill>
                <a:latin typeface="Consolas" panose="020B0609020204030204" pitchFamily="49" charset="0"/>
                <a:cs typeface="Consolas" panose="020B0609020204030204" pitchFamily="49" charset="0"/>
              </a:rPr>
              <a:t>(corpus, </a:t>
            </a:r>
            <a:r>
              <a:rPr lang="en-US" sz="1400" kern="1200" dirty="0" err="1">
                <a:solidFill>
                  <a:schemeClr val="bg1"/>
                </a:solidFill>
                <a:latin typeface="Consolas" panose="020B0609020204030204" pitchFamily="49" charset="0"/>
                <a:cs typeface="Consolas" panose="020B0609020204030204" pitchFamily="49" charset="0"/>
              </a:rPr>
              <a:t>stripWhitespace</a:t>
            </a:r>
            <a:r>
              <a:rPr lang="en-US" sz="1400" kern="1200" dirty="0">
                <a:solidFill>
                  <a:schemeClr val="bg1"/>
                </a:solidFill>
                <a:latin typeface="Consolas" panose="020B0609020204030204" pitchFamily="49" charset="0"/>
                <a:cs typeface="Consolas" panose="020B0609020204030204" pitchFamily="49" charset="0"/>
              </a:rPr>
              <a:t>) - extra spaces, tabs are removed</a:t>
            </a:r>
          </a:p>
          <a:p>
            <a:pPr defTabSz="457200"/>
            <a:r>
              <a:rPr lang="en-US" sz="1400" kern="1200" dirty="0" err="1">
                <a:solidFill>
                  <a:schemeClr val="bg1"/>
                </a:solidFill>
                <a:latin typeface="Consolas" panose="020B0609020204030204" pitchFamily="49" charset="0"/>
                <a:cs typeface="Consolas" panose="020B0609020204030204" pitchFamily="49" charset="0"/>
              </a:rPr>
              <a:t>tm_map</a:t>
            </a:r>
            <a:r>
              <a:rPr lang="en-US" sz="1400" kern="1200" dirty="0">
                <a:solidFill>
                  <a:schemeClr val="bg1"/>
                </a:solidFill>
                <a:latin typeface="Consolas" panose="020B0609020204030204" pitchFamily="49" charset="0"/>
                <a:cs typeface="Consolas" panose="020B0609020204030204" pitchFamily="49" charset="0"/>
              </a:rPr>
              <a:t>(corpus, </a:t>
            </a:r>
            <a:r>
              <a:rPr lang="en-US" sz="1400" kern="1200" dirty="0" err="1">
                <a:solidFill>
                  <a:schemeClr val="bg1"/>
                </a:solidFill>
                <a:latin typeface="Consolas" panose="020B0609020204030204" pitchFamily="49" charset="0"/>
                <a:cs typeface="Consolas" panose="020B0609020204030204" pitchFamily="49" charset="0"/>
              </a:rPr>
              <a:t>removeNumbers</a:t>
            </a:r>
            <a:r>
              <a:rPr lang="en-US" sz="1400" kern="1200" dirty="0">
                <a:solidFill>
                  <a:schemeClr val="bg1"/>
                </a:solidFill>
                <a:latin typeface="Consolas" panose="020B0609020204030204" pitchFamily="49" charset="0"/>
                <a:cs typeface="Consolas" panose="020B0609020204030204" pitchFamily="49" charset="0"/>
              </a:rPr>
              <a:t>) - removes numbers</a:t>
            </a:r>
          </a:p>
          <a:p>
            <a:pPr defTabSz="457200"/>
            <a:r>
              <a:rPr lang="en-US" sz="1400" kern="1200" dirty="0" err="1">
                <a:solidFill>
                  <a:schemeClr val="bg1"/>
                </a:solidFill>
                <a:latin typeface="Consolas" panose="020B0609020204030204" pitchFamily="49" charset="0"/>
                <a:cs typeface="Consolas" panose="020B0609020204030204" pitchFamily="49" charset="0"/>
              </a:rPr>
              <a:t>tm_map</a:t>
            </a:r>
            <a:r>
              <a:rPr lang="en-US" sz="1400" kern="1200" dirty="0">
                <a:solidFill>
                  <a:schemeClr val="bg1"/>
                </a:solidFill>
                <a:latin typeface="Consolas" panose="020B0609020204030204" pitchFamily="49" charset="0"/>
                <a:cs typeface="Consolas" panose="020B0609020204030204" pitchFamily="49" charset="0"/>
              </a:rPr>
              <a:t>(corpus, </a:t>
            </a:r>
            <a:r>
              <a:rPr lang="en-US" sz="1400" kern="1200" dirty="0" err="1">
                <a:solidFill>
                  <a:schemeClr val="bg1"/>
                </a:solidFill>
                <a:latin typeface="Consolas" panose="020B0609020204030204" pitchFamily="49" charset="0"/>
                <a:cs typeface="Consolas" panose="020B0609020204030204" pitchFamily="49" charset="0"/>
              </a:rPr>
              <a:t>content_transformer</a:t>
            </a:r>
            <a:r>
              <a:rPr lang="en-US" sz="1400" kern="1200" dirty="0">
                <a:solidFill>
                  <a:schemeClr val="bg1"/>
                </a:solidFill>
                <a:latin typeface="Consolas" panose="020B0609020204030204" pitchFamily="49" charset="0"/>
                <a:cs typeface="Consolas" panose="020B0609020204030204" pitchFamily="49" charset="0"/>
              </a:rPr>
              <a:t>(</a:t>
            </a:r>
            <a:r>
              <a:rPr lang="en-US" sz="1400" kern="1200" dirty="0" err="1">
                <a:solidFill>
                  <a:schemeClr val="bg1"/>
                </a:solidFill>
                <a:latin typeface="Consolas" panose="020B0609020204030204" pitchFamily="49" charset="0"/>
                <a:cs typeface="Consolas" panose="020B0609020204030204" pitchFamily="49" charset="0"/>
              </a:rPr>
              <a:t>tolower</a:t>
            </a:r>
            <a:r>
              <a:rPr lang="en-US" sz="1400" kern="1200" dirty="0">
                <a:solidFill>
                  <a:schemeClr val="bg1"/>
                </a:solidFill>
                <a:latin typeface="Consolas" panose="020B0609020204030204" pitchFamily="49" charset="0"/>
                <a:cs typeface="Consolas" panose="020B0609020204030204" pitchFamily="49" charset="0"/>
              </a:rPr>
              <a:t>)) – makes all case lower</a:t>
            </a:r>
          </a:p>
          <a:p>
            <a:pPr defTabSz="457200"/>
            <a:r>
              <a:rPr lang="en-US" sz="1400" kern="1200" dirty="0" err="1">
                <a:solidFill>
                  <a:schemeClr val="bg1"/>
                </a:solidFill>
                <a:latin typeface="Consolas" panose="020B0609020204030204" pitchFamily="49" charset="0"/>
                <a:cs typeface="Consolas" panose="020B0609020204030204" pitchFamily="49" charset="0"/>
              </a:rPr>
              <a:t>tm_map</a:t>
            </a:r>
            <a:r>
              <a:rPr lang="en-US" sz="1400" kern="1200" dirty="0">
                <a:solidFill>
                  <a:schemeClr val="bg1"/>
                </a:solidFill>
                <a:latin typeface="Consolas" panose="020B0609020204030204" pitchFamily="49" charset="0"/>
                <a:cs typeface="Consolas" panose="020B0609020204030204" pitchFamily="49" charset="0"/>
              </a:rPr>
              <a:t>(corpus, </a:t>
            </a:r>
            <a:r>
              <a:rPr lang="en-US" sz="1400" kern="1200" dirty="0" err="1">
                <a:solidFill>
                  <a:schemeClr val="bg1"/>
                </a:solidFill>
                <a:latin typeface="Consolas" panose="020B0609020204030204" pitchFamily="49" charset="0"/>
                <a:cs typeface="Consolas" panose="020B0609020204030204" pitchFamily="49" charset="0"/>
              </a:rPr>
              <a:t>removeWords</a:t>
            </a:r>
            <a:r>
              <a:rPr lang="en-US" sz="1400" kern="1200" dirty="0">
                <a:solidFill>
                  <a:schemeClr val="bg1"/>
                </a:solidFill>
                <a:latin typeface="Consolas" panose="020B0609020204030204" pitchFamily="49" charset="0"/>
                <a:cs typeface="Consolas" panose="020B0609020204030204" pitchFamily="49" charset="0"/>
              </a:rPr>
              <a:t>) - removes specific “</a:t>
            </a:r>
            <a:r>
              <a:rPr lang="en-US" sz="1400" kern="1200" dirty="0" err="1">
                <a:solidFill>
                  <a:schemeClr val="bg1"/>
                </a:solidFill>
                <a:latin typeface="Consolas" panose="020B0609020204030204" pitchFamily="49" charset="0"/>
                <a:cs typeface="Consolas" panose="020B0609020204030204" pitchFamily="49" charset="0"/>
              </a:rPr>
              <a:t>stopwords</a:t>
            </a:r>
            <a:r>
              <a:rPr lang="en-US" sz="1400" kern="1200" dirty="0">
                <a:solidFill>
                  <a:schemeClr val="bg1"/>
                </a:solidFill>
                <a:latin typeface="Consolas" panose="020B0609020204030204" pitchFamily="49" charset="0"/>
                <a:cs typeface="Consolas" panose="020B0609020204030204" pitchFamily="49" charset="0"/>
              </a:rPr>
              <a:t>”</a:t>
            </a:r>
          </a:p>
        </p:txBody>
      </p:sp>
      <p:sp>
        <p:nvSpPr>
          <p:cNvPr id="18" name="Rectangle 17"/>
          <p:cNvSpPr/>
          <p:nvPr/>
        </p:nvSpPr>
        <p:spPr>
          <a:xfrm>
            <a:off x="473842" y="5284840"/>
            <a:ext cx="8045792" cy="823876"/>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457200"/>
            <a:r>
              <a:rPr lang="en-US" sz="1600" u="sng" kern="1200" dirty="0">
                <a:solidFill>
                  <a:schemeClr val="bg1"/>
                </a:solidFill>
                <a:latin typeface="+mj-lt"/>
                <a:cs typeface="Arial Unicode MS" panose="020B0604020202020204" pitchFamily="34" charset="-128"/>
              </a:rPr>
              <a:t>Corpus</a:t>
            </a:r>
            <a:r>
              <a:rPr lang="en-US" sz="1600" kern="1200" dirty="0">
                <a:solidFill>
                  <a:schemeClr val="bg1"/>
                </a:solidFill>
                <a:latin typeface="+mj-lt"/>
                <a:cs typeface="Arial Unicode MS" panose="020B0604020202020204" pitchFamily="34" charset="-128"/>
              </a:rPr>
              <a:t>- A collection of documents that analysis will be based on.</a:t>
            </a:r>
          </a:p>
          <a:p>
            <a:pPr defTabSz="457200"/>
            <a:r>
              <a:rPr lang="en-US" sz="1600" u="sng" kern="1200" dirty="0" err="1">
                <a:solidFill>
                  <a:schemeClr val="bg1"/>
                </a:solidFill>
                <a:latin typeface="+mj-lt"/>
                <a:cs typeface="Arial Unicode MS" panose="020B0604020202020204" pitchFamily="34" charset="-128"/>
              </a:rPr>
              <a:t>Stopwords</a:t>
            </a:r>
            <a:r>
              <a:rPr lang="en-US" sz="1600" kern="1200" dirty="0">
                <a:solidFill>
                  <a:schemeClr val="bg1"/>
                </a:solidFill>
                <a:latin typeface="+mj-lt"/>
                <a:cs typeface="Arial Unicode MS" panose="020B0604020202020204" pitchFamily="34" charset="-128"/>
              </a:rPr>
              <a:t> – are common words that provide very little insight, often articles like “a”, “the”.  Customizing them is sometimes key in order to extract valuable insights.</a:t>
            </a:r>
          </a:p>
        </p:txBody>
      </p:sp>
      <p:sp>
        <p:nvSpPr>
          <p:cNvPr id="19" name="TextBox 18"/>
          <p:cNvSpPr txBox="1"/>
          <p:nvPr/>
        </p:nvSpPr>
        <p:spPr>
          <a:xfrm>
            <a:off x="374072" y="2838682"/>
            <a:ext cx="8169853" cy="646331"/>
          </a:xfrm>
          <a:prstGeom prst="rect">
            <a:avLst/>
          </a:prstGeom>
          <a:noFill/>
        </p:spPr>
        <p:txBody>
          <a:bodyPr wrap="square" rtlCol="0">
            <a:spAutoFit/>
          </a:bodyPr>
          <a:lstStyle/>
          <a:p>
            <a:pPr defTabSz="457200"/>
            <a:r>
              <a:rPr lang="en-US" b="1" kern="1200" dirty="0" err="1">
                <a:latin typeface="+mj-lt"/>
                <a:ea typeface="Arial Unicode MS" panose="020B0604020202020204" pitchFamily="34" charset="-128"/>
                <a:cs typeface="Arial Unicode MS" panose="020B0604020202020204" pitchFamily="34" charset="-128"/>
              </a:rPr>
              <a:t>getTransformations</a:t>
            </a:r>
            <a:r>
              <a:rPr lang="en-US" b="1" kern="1200" dirty="0">
                <a:latin typeface="+mj-lt"/>
                <a:ea typeface="Arial Unicode MS" panose="020B0604020202020204" pitchFamily="34" charset="-128"/>
                <a:cs typeface="Arial Unicode MS" panose="020B0604020202020204" pitchFamily="34" charset="-128"/>
              </a:rPr>
              <a:t>() </a:t>
            </a:r>
            <a:r>
              <a:rPr lang="en-US" kern="1200" dirty="0">
                <a:latin typeface="+mj-lt"/>
                <a:ea typeface="Arial Unicode MS" panose="020B0604020202020204" pitchFamily="34" charset="-128"/>
                <a:cs typeface="Arial Unicode MS" panose="020B0604020202020204" pitchFamily="34" charset="-128"/>
              </a:rPr>
              <a:t>will list all standard tm corpus transformations.  We can apply </a:t>
            </a:r>
            <a:r>
              <a:rPr lang="en-US" dirty="0">
                <a:latin typeface="+mj-lt"/>
                <a:ea typeface="Arial Unicode MS" panose="020B0604020202020204" pitchFamily="34" charset="-128"/>
                <a:cs typeface="Arial Unicode MS" panose="020B0604020202020204" pitchFamily="34" charset="-128"/>
              </a:rPr>
              <a:t>string functions from other packages with </a:t>
            </a:r>
            <a:r>
              <a:rPr lang="en-US" dirty="0" err="1">
                <a:latin typeface="+mj-lt"/>
                <a:ea typeface="Arial Unicode MS" panose="020B0604020202020204" pitchFamily="34" charset="-128"/>
                <a:cs typeface="Arial Unicode MS" panose="020B0604020202020204" pitchFamily="34" charset="-128"/>
              </a:rPr>
              <a:t>content_transformer</a:t>
            </a:r>
            <a:r>
              <a:rPr lang="en-US" dirty="0">
                <a:latin typeface="+mj-lt"/>
                <a:ea typeface="Arial Unicode MS" panose="020B0604020202020204" pitchFamily="34" charset="-128"/>
                <a:cs typeface="Arial Unicode MS" panose="020B0604020202020204" pitchFamily="34" charset="-128"/>
              </a:rPr>
              <a:t>(FUNCTION)</a:t>
            </a:r>
            <a:endParaRPr lang="en-US" kern="1200" dirty="0">
              <a:latin typeface="+mj-lt"/>
              <a:ea typeface="Arial Unicode MS" panose="020B0604020202020204" pitchFamily="34" charset="-128"/>
              <a:cs typeface="Arial Unicode MS" panose="020B0604020202020204" pitchFamily="34" charset="-128"/>
            </a:endParaRPr>
          </a:p>
        </p:txBody>
      </p:sp>
      <p:sp>
        <p:nvSpPr>
          <p:cNvPr id="23" name="Date Placeholder 1">
            <a:extLst>
              <a:ext uri="{FF2B5EF4-FFF2-40B4-BE49-F238E27FC236}">
                <a16:creationId xmlns:a16="http://schemas.microsoft.com/office/drawing/2014/main" id="{71BACCBF-8F89-49EE-A943-FD10B64E0D4F}"/>
              </a:ext>
            </a:extLst>
          </p:cNvPr>
          <p:cNvSpPr txBox="1">
            <a:spLocks/>
          </p:cNvSpPr>
          <p:nvPr/>
        </p:nvSpPr>
        <p:spPr>
          <a:xfrm>
            <a:off x="628650" y="6356351"/>
            <a:ext cx="2057400" cy="365125"/>
          </a:xfrm>
          <a:prstGeom prst="rect">
            <a:avLst/>
          </a:prstGeom>
        </p:spPr>
        <p:txBody>
          <a:bodyPr vert="horz" lIns="91440" tIns="45720" rIns="91440" bIns="45720" rtlCol="0" anchor="ctr"/>
          <a:lstStyle>
            <a:defPPr>
              <a:defRPr lang="en-US"/>
            </a:defPPr>
            <a:lvl1pPr marL="0" algn="l"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700A58B-DD98-43D0-B791-721480A02982}" type="datetime1">
              <a:rPr lang="en-US" smtClean="0"/>
              <a:pPr/>
              <a:t>5/22/24</a:t>
            </a:fld>
            <a:endParaRPr lang="en-US"/>
          </a:p>
        </p:txBody>
      </p:sp>
      <p:sp>
        <p:nvSpPr>
          <p:cNvPr id="24" name="Slide Number Placeholder 3">
            <a:extLst>
              <a:ext uri="{FF2B5EF4-FFF2-40B4-BE49-F238E27FC236}">
                <a16:creationId xmlns:a16="http://schemas.microsoft.com/office/drawing/2014/main" id="{45BFEE4F-2B13-4049-9FF8-6F5FB2CDC1C0}"/>
              </a:ext>
            </a:extLst>
          </p:cNvPr>
          <p:cNvSpPr txBox="1">
            <a:spLocks/>
          </p:cNvSpPr>
          <p:nvPr/>
        </p:nvSpPr>
        <p:spPr>
          <a:xfrm>
            <a:off x="6457950" y="6356351"/>
            <a:ext cx="857250" cy="365125"/>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7290FF7-652B-4475-AEAB-8B1A5D23AE09}" type="slidenum">
              <a:rPr lang="en-US" smtClean="0"/>
              <a:pPr/>
              <a:t>30</a:t>
            </a:fld>
            <a:endParaRPr lang="en-US"/>
          </a:p>
        </p:txBody>
      </p:sp>
      <p:sp>
        <p:nvSpPr>
          <p:cNvPr id="20" name="Footer Placeholder 5">
            <a:extLst>
              <a:ext uri="{FF2B5EF4-FFF2-40B4-BE49-F238E27FC236}">
                <a16:creationId xmlns:a16="http://schemas.microsoft.com/office/drawing/2014/main" id="{08D36694-2562-4A47-BECE-C24715352601}"/>
              </a:ext>
            </a:extLst>
          </p:cNvPr>
          <p:cNvSpPr txBox="1">
            <a:spLocks/>
          </p:cNvSpPr>
          <p:nvPr/>
        </p:nvSpPr>
        <p:spPr>
          <a:xfrm>
            <a:off x="3028950" y="6356351"/>
            <a:ext cx="3086100" cy="365125"/>
          </a:xfrm>
          <a:prstGeom prst="rect">
            <a:avLst/>
          </a:prstGeom>
        </p:spPr>
        <p:txBody>
          <a:bodyPr vert="horz" lIns="91440" tIns="45720" rIns="91440" bIns="45720" rtlCol="0" anchor="ctr"/>
          <a:lstStyle>
            <a:defPPr>
              <a:defRPr lang="en-US"/>
            </a:defPPr>
            <a:lvl1pPr marL="0" algn="ct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Kwartler </a:t>
            </a:r>
          </a:p>
        </p:txBody>
      </p:sp>
    </p:spTree>
    <p:extLst>
      <p:ext uri="{BB962C8B-B14F-4D97-AF65-F5344CB8AC3E}">
        <p14:creationId xmlns:p14="http://schemas.microsoft.com/office/powerpoint/2010/main" val="871807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5" grpId="0"/>
      <p:bldP spid="14" grpId="0"/>
      <p:bldP spid="16" grpId="0" animBg="1"/>
      <p:bldP spid="18" grpId="0" animBg="1"/>
      <p:bldP spid="19"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5/22/24</a:t>
            </a:fld>
            <a:endParaRPr lang="en-US"/>
          </a:p>
        </p:txBody>
      </p:sp>
      <p:sp>
        <p:nvSpPr>
          <p:cNvPr id="3" name="Title 2"/>
          <p:cNvSpPr>
            <a:spLocks noGrp="1"/>
          </p:cNvSpPr>
          <p:nvPr>
            <p:ph type="title"/>
          </p:nvPr>
        </p:nvSpPr>
        <p:spPr>
          <a:xfrm>
            <a:off x="224851" y="365126"/>
            <a:ext cx="8661973" cy="591477"/>
          </a:xfrm>
        </p:spPr>
        <p:txBody>
          <a:bodyPr/>
          <a:lstStyle/>
          <a:p>
            <a:r>
              <a:rPr lang="en-US" sz="2800" dirty="0"/>
              <a:t>Custom Functions in </a:t>
            </a:r>
            <a:r>
              <a:rPr lang="en-US" sz="2800" dirty="0" err="1"/>
              <a:t>E_Cleaning.R</a:t>
            </a:r>
            <a:endParaRPr lang="en-US" sz="2800" dirty="0"/>
          </a:p>
        </p:txBody>
      </p:sp>
      <p:sp>
        <p:nvSpPr>
          <p:cNvPr id="4" name="Slide Number Placeholder 3"/>
          <p:cNvSpPr>
            <a:spLocks noGrp="1"/>
          </p:cNvSpPr>
          <p:nvPr>
            <p:ph type="sldNum" sz="quarter" idx="12"/>
          </p:nvPr>
        </p:nvSpPr>
        <p:spPr/>
        <p:txBody>
          <a:bodyPr/>
          <a:lstStyle/>
          <a:p>
            <a:fld id="{37290FF7-652B-4475-AEAB-8B1A5D23AE09}" type="slidenum">
              <a:rPr lang="en-US" smtClean="0"/>
              <a:t>31</a:t>
            </a:fld>
            <a:endParaRPr lang="en-US"/>
          </a:p>
        </p:txBody>
      </p:sp>
      <p:sp>
        <p:nvSpPr>
          <p:cNvPr id="6" name="Rectangle 5"/>
          <p:cNvSpPr/>
          <p:nvPr/>
        </p:nvSpPr>
        <p:spPr>
          <a:xfrm>
            <a:off x="414174" y="1716365"/>
            <a:ext cx="4572000" cy="1938992"/>
          </a:xfrm>
          <a:prstGeom prst="rect">
            <a:avLst/>
          </a:prstGeom>
          <a:solidFill>
            <a:schemeClr val="bg1">
              <a:lumMod val="85000"/>
            </a:schemeClr>
          </a:solidFill>
        </p:spPr>
        <p:txBody>
          <a:bodyPr>
            <a:spAutoFit/>
          </a:bodyPr>
          <a:lstStyle/>
          <a:p>
            <a:pPr defTabSz="457200"/>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tryTolower</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&lt;- function(x){</a:t>
            </a:r>
          </a:p>
          <a:p>
            <a:pPr defTabSz="457200"/>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 return NA when there is an error</a:t>
            </a:r>
          </a:p>
          <a:p>
            <a:pPr defTabSz="457200"/>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y = NA</a:t>
            </a:r>
          </a:p>
          <a:p>
            <a:pPr defTabSz="457200"/>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 </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tryCatch</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error</a:t>
            </a:r>
          </a:p>
          <a:p>
            <a:pPr defTabSz="457200"/>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try_error</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 </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tryCatch</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tolower</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(x), error = function(e) e)</a:t>
            </a:r>
          </a:p>
          <a:p>
            <a:pPr defTabSz="457200"/>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 if not an error</a:t>
            </a:r>
          </a:p>
          <a:p>
            <a:pPr defTabSz="457200"/>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if (!inherits(</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try_error</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'error'))</a:t>
            </a:r>
          </a:p>
          <a:p>
            <a:pPr defTabSz="457200"/>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y = </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tolower</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(x)</a:t>
            </a:r>
          </a:p>
          <a:p>
            <a:pPr defTabSz="457200"/>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return(y)}</a:t>
            </a:r>
          </a:p>
        </p:txBody>
      </p:sp>
      <p:sp>
        <p:nvSpPr>
          <p:cNvPr id="7" name="TextBox 6"/>
          <p:cNvSpPr txBox="1"/>
          <p:nvPr/>
        </p:nvSpPr>
        <p:spPr>
          <a:xfrm>
            <a:off x="414174" y="1245054"/>
            <a:ext cx="6772495" cy="369332"/>
          </a:xfrm>
          <a:prstGeom prst="rect">
            <a:avLst/>
          </a:prstGeom>
          <a:solidFill>
            <a:schemeClr val="tx2"/>
          </a:solidFill>
        </p:spPr>
        <p:txBody>
          <a:bodyPr wrap="none" rtlCol="0">
            <a:spAutoFit/>
          </a:bodyPr>
          <a:lstStyle/>
          <a:p>
            <a:pPr defTabSz="457200"/>
            <a:r>
              <a:rPr lang="en-US" sz="1800" u="sng" kern="1200" dirty="0">
                <a:solidFill>
                  <a:schemeClr val="bg1"/>
                </a:solidFill>
                <a:latin typeface="+mj-lt"/>
                <a:ea typeface="Arial Unicode MS" panose="020B0604020202020204" pitchFamily="34" charset="-128"/>
                <a:cs typeface="Arial Unicode MS" panose="020B0604020202020204" pitchFamily="34" charset="-128"/>
              </a:rPr>
              <a:t>“</a:t>
            </a:r>
            <a:r>
              <a:rPr lang="en-US" sz="1800" u="sng" kern="1200" dirty="0" err="1">
                <a:solidFill>
                  <a:schemeClr val="bg1"/>
                </a:solidFill>
                <a:latin typeface="+mj-lt"/>
                <a:ea typeface="Arial Unicode MS" panose="020B0604020202020204" pitchFamily="34" charset="-128"/>
                <a:cs typeface="Arial Unicode MS" panose="020B0604020202020204" pitchFamily="34" charset="-128"/>
              </a:rPr>
              <a:t>tryTolower</a:t>
            </a:r>
            <a:r>
              <a:rPr lang="en-US" sz="1800" u="sng" kern="1200" dirty="0">
                <a:solidFill>
                  <a:schemeClr val="bg1"/>
                </a:solidFill>
                <a:latin typeface="+mj-lt"/>
                <a:ea typeface="Arial Unicode MS" panose="020B0604020202020204" pitchFamily="34" charset="-128"/>
                <a:cs typeface="Arial Unicode MS" panose="020B0604020202020204" pitchFamily="34" charset="-128"/>
              </a:rPr>
              <a:t>” is poached to account for errors when making lowercase. </a:t>
            </a:r>
          </a:p>
        </p:txBody>
      </p:sp>
      <p:sp>
        <p:nvSpPr>
          <p:cNvPr id="8" name="TextBox 7"/>
          <p:cNvSpPr txBox="1"/>
          <p:nvPr/>
        </p:nvSpPr>
        <p:spPr>
          <a:xfrm>
            <a:off x="371311" y="4082737"/>
            <a:ext cx="5503494" cy="369332"/>
          </a:xfrm>
          <a:prstGeom prst="rect">
            <a:avLst/>
          </a:prstGeom>
          <a:solidFill>
            <a:schemeClr val="tx2"/>
          </a:solidFill>
        </p:spPr>
        <p:txBody>
          <a:bodyPr wrap="none" rtlCol="0">
            <a:spAutoFit/>
          </a:bodyPr>
          <a:lstStyle>
            <a:defPPr>
              <a:defRPr lang="en-US"/>
            </a:defPPr>
            <a:lvl1pPr defTabSz="457200">
              <a:defRPr u="sng">
                <a:solidFill>
                  <a:schemeClr val="bg1"/>
                </a:solidFill>
                <a:latin typeface="+mj-lt"/>
                <a:ea typeface="Arial Unicode MS" panose="020B0604020202020204" pitchFamily="34" charset="-128"/>
                <a:cs typeface="Arial Unicode MS" panose="020B0604020202020204" pitchFamily="34" charset="-128"/>
              </a:defRPr>
            </a:lvl1pPr>
          </a:lstStyle>
          <a:p>
            <a:r>
              <a:rPr lang="en-US" dirty="0"/>
              <a:t>“</a:t>
            </a:r>
            <a:r>
              <a:rPr lang="en-US" dirty="0" err="1"/>
              <a:t>clean.corpus</a:t>
            </a:r>
            <a:r>
              <a:rPr lang="en-US" dirty="0"/>
              <a:t>” makes applying all transformations easier. </a:t>
            </a:r>
          </a:p>
        </p:txBody>
      </p:sp>
      <p:sp>
        <p:nvSpPr>
          <p:cNvPr id="9" name="Rectangle 8"/>
          <p:cNvSpPr/>
          <p:nvPr/>
        </p:nvSpPr>
        <p:spPr>
          <a:xfrm>
            <a:off x="385598" y="4503835"/>
            <a:ext cx="6179325" cy="1754326"/>
          </a:xfrm>
          <a:prstGeom prst="rect">
            <a:avLst/>
          </a:prstGeom>
          <a:solidFill>
            <a:schemeClr val="bg1">
              <a:lumMod val="85000"/>
            </a:schemeClr>
          </a:solidFill>
        </p:spPr>
        <p:txBody>
          <a:bodyPr wrap="square">
            <a:spAutoFit/>
          </a:bodyPr>
          <a:lstStyle/>
          <a:p>
            <a:pPr defTabSz="457200"/>
            <a:r>
              <a:rPr lang="en-US" sz="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cleanCorpus</a:t>
            </a:r>
            <a:r>
              <a:rPr lang="en-US" sz="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&lt;-function(corpus, </a:t>
            </a:r>
            <a:r>
              <a:rPr lang="en-US" sz="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customStopwords</a:t>
            </a:r>
            <a:r>
              <a:rPr lang="en-US" sz="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a:p>
            <a:pPr defTabSz="457200"/>
            <a:r>
              <a:rPr lang="en-US" sz="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corpus &lt;- </a:t>
            </a:r>
            <a:r>
              <a:rPr lang="en-US" sz="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tm_map</a:t>
            </a:r>
            <a:r>
              <a:rPr lang="en-US" sz="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(corpus, </a:t>
            </a:r>
            <a:r>
              <a:rPr lang="en-US" sz="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content_transformer</a:t>
            </a:r>
            <a:r>
              <a:rPr lang="en-US" sz="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qdapRegex</a:t>
            </a:r>
            <a:r>
              <a:rPr lang="en-US" sz="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rm_url</a:t>
            </a:r>
            <a:r>
              <a:rPr lang="en-US" sz="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p>
          <a:p>
            <a:pPr defTabSz="457200"/>
            <a:r>
              <a:rPr lang="en-US" sz="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corpus &lt;- </a:t>
            </a:r>
            <a:r>
              <a:rPr lang="en-US" sz="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tm_map</a:t>
            </a:r>
            <a:r>
              <a:rPr lang="en-US" sz="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(corpus, </a:t>
            </a:r>
            <a:r>
              <a:rPr lang="en-US" sz="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content_transformer</a:t>
            </a:r>
            <a:r>
              <a:rPr lang="en-US" sz="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tryTolower</a:t>
            </a:r>
            <a:r>
              <a:rPr lang="en-US" sz="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a:p>
            <a:pPr defTabSz="457200"/>
            <a:r>
              <a:rPr lang="en-US" sz="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corpus &lt;- </a:t>
            </a:r>
            <a:r>
              <a:rPr lang="en-US" sz="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tm_map</a:t>
            </a:r>
            <a:r>
              <a:rPr lang="en-US" sz="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(corpus, </a:t>
            </a:r>
            <a:r>
              <a:rPr lang="en-US" sz="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removeWords</a:t>
            </a:r>
            <a:r>
              <a:rPr lang="en-US" sz="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r>
              <a:rPr lang="en-US" sz="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customStopwords</a:t>
            </a:r>
            <a:r>
              <a:rPr lang="en-US" sz="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a:p>
            <a:pPr defTabSz="457200"/>
            <a:r>
              <a:rPr lang="en-US" sz="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corpus &lt;- </a:t>
            </a:r>
            <a:r>
              <a:rPr lang="en-US" sz="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tm_map</a:t>
            </a:r>
            <a:r>
              <a:rPr lang="en-US" sz="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(corpus, </a:t>
            </a:r>
            <a:r>
              <a:rPr lang="en-US" sz="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removePunctuation</a:t>
            </a:r>
            <a:r>
              <a:rPr lang="en-US" sz="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a:p>
            <a:pPr defTabSz="457200"/>
            <a:r>
              <a:rPr lang="en-US" sz="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corpus &lt;- </a:t>
            </a:r>
            <a:r>
              <a:rPr lang="en-US" sz="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tm_map</a:t>
            </a:r>
            <a:r>
              <a:rPr lang="en-US" sz="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(corpus, </a:t>
            </a:r>
            <a:r>
              <a:rPr lang="en-US" sz="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removeNumbers</a:t>
            </a:r>
            <a:r>
              <a:rPr lang="en-US" sz="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a:p>
            <a:pPr defTabSz="457200"/>
            <a:r>
              <a:rPr lang="en-US" sz="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corpus &lt;- </a:t>
            </a:r>
            <a:r>
              <a:rPr lang="en-US" sz="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tm_map</a:t>
            </a:r>
            <a:r>
              <a:rPr lang="en-US" sz="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(corpus, </a:t>
            </a:r>
            <a:r>
              <a:rPr lang="en-US" sz="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stripWhitespace</a:t>
            </a:r>
            <a:r>
              <a:rPr lang="en-US" sz="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a:p>
            <a:pPr defTabSz="457200"/>
            <a:r>
              <a:rPr lang="en-US" sz="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return(corpus)</a:t>
            </a:r>
          </a:p>
          <a:p>
            <a:pPr defTabSz="457200"/>
            <a:r>
              <a:rPr lang="en-US" sz="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p:txBody>
      </p:sp>
      <p:sp>
        <p:nvSpPr>
          <p:cNvPr id="11" name="Footer Placeholder 5">
            <a:extLst>
              <a:ext uri="{FF2B5EF4-FFF2-40B4-BE49-F238E27FC236}">
                <a16:creationId xmlns:a16="http://schemas.microsoft.com/office/drawing/2014/main" id="{57FB663B-C4A4-4685-ADE7-88CAA5A34233}"/>
              </a:ext>
            </a:extLst>
          </p:cNvPr>
          <p:cNvSpPr>
            <a:spLocks noGrp="1"/>
          </p:cNvSpPr>
          <p:nvPr>
            <p:ph type="ftr" sz="quarter" idx="3"/>
          </p:nvPr>
        </p:nvSpPr>
        <p:spPr>
          <a:xfrm>
            <a:off x="3028950" y="6356351"/>
            <a:ext cx="3086100" cy="365125"/>
          </a:xfrm>
        </p:spPr>
        <p:txBody>
          <a:bodyPr/>
          <a:lstStyle/>
          <a:p>
            <a:r>
              <a:rPr lang="en-US" dirty="0"/>
              <a:t>Kwartler </a:t>
            </a:r>
          </a:p>
        </p:txBody>
      </p:sp>
    </p:spTree>
    <p:extLst>
      <p:ext uri="{BB962C8B-B14F-4D97-AF65-F5344CB8AC3E}">
        <p14:creationId xmlns:p14="http://schemas.microsoft.com/office/powerpoint/2010/main" val="1691957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5/22/24</a:t>
            </a:fld>
            <a:endParaRPr lang="en-US"/>
          </a:p>
        </p:txBody>
      </p:sp>
      <p:sp>
        <p:nvSpPr>
          <p:cNvPr id="3" name="Title 2"/>
          <p:cNvSpPr>
            <a:spLocks noGrp="1"/>
          </p:cNvSpPr>
          <p:nvPr>
            <p:ph type="title"/>
          </p:nvPr>
        </p:nvSpPr>
        <p:spPr/>
        <p:txBody>
          <a:bodyPr/>
          <a:lstStyle/>
          <a:p>
            <a:r>
              <a:rPr lang="en-US" dirty="0"/>
              <a:t>Nuances &amp; Inputs for Setting Up a TM Project</a:t>
            </a:r>
          </a:p>
        </p:txBody>
      </p:sp>
      <p:sp>
        <p:nvSpPr>
          <p:cNvPr id="4" name="Slide Number Placeholder 3"/>
          <p:cNvSpPr>
            <a:spLocks noGrp="1"/>
          </p:cNvSpPr>
          <p:nvPr>
            <p:ph type="sldNum" sz="quarter" idx="12"/>
          </p:nvPr>
        </p:nvSpPr>
        <p:spPr/>
        <p:txBody>
          <a:bodyPr/>
          <a:lstStyle/>
          <a:p>
            <a:fld id="{37290FF7-652B-4475-AEAB-8B1A5D23AE09}" type="slidenum">
              <a:rPr lang="en-US" smtClean="0"/>
              <a:t>32</a:t>
            </a:fld>
            <a:endParaRPr lang="en-US"/>
          </a:p>
        </p:txBody>
      </p:sp>
      <p:sp>
        <p:nvSpPr>
          <p:cNvPr id="6" name="Rectangle 5"/>
          <p:cNvSpPr/>
          <p:nvPr/>
        </p:nvSpPr>
        <p:spPr>
          <a:xfrm>
            <a:off x="251019" y="1533094"/>
            <a:ext cx="8799197" cy="584775"/>
          </a:xfrm>
          <a:prstGeom prst="rect">
            <a:avLst/>
          </a:prstGeom>
          <a:solidFill>
            <a:schemeClr val="bg1">
              <a:lumMod val="85000"/>
            </a:schemeClr>
          </a:solidFill>
        </p:spPr>
        <p:txBody>
          <a:bodyPr wrap="square">
            <a:spAutoFit/>
          </a:bodyPr>
          <a:lstStyle/>
          <a:p>
            <a:pPr defTabSz="457200"/>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#Create custom stop words</a:t>
            </a:r>
          </a:p>
          <a:p>
            <a:pPr defTabSz="457200"/>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customStopwords</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&lt;- c(</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stopwords</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english</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'bank', 'money', 'account')</a:t>
            </a:r>
          </a:p>
        </p:txBody>
      </p:sp>
      <p:sp>
        <p:nvSpPr>
          <p:cNvPr id="7" name="TextBox 6"/>
          <p:cNvSpPr txBox="1"/>
          <p:nvPr/>
        </p:nvSpPr>
        <p:spPr>
          <a:xfrm>
            <a:off x="251021" y="1163762"/>
            <a:ext cx="7141763" cy="369332"/>
          </a:xfrm>
          <a:prstGeom prst="rect">
            <a:avLst/>
          </a:prstGeom>
          <a:solidFill>
            <a:schemeClr val="tx2"/>
          </a:solidFill>
        </p:spPr>
        <p:txBody>
          <a:bodyPr wrap="none" rtlCol="0">
            <a:spAutoFit/>
          </a:bodyPr>
          <a:lstStyle>
            <a:defPPr>
              <a:defRPr lang="en-US"/>
            </a:defPPr>
            <a:lvl1pPr defTabSz="457200">
              <a:defRPr u="sng">
                <a:solidFill>
                  <a:schemeClr val="bg1"/>
                </a:solidFill>
                <a:latin typeface="+mj-lt"/>
                <a:ea typeface="Arial Unicode MS" panose="020B0604020202020204" pitchFamily="34" charset="-128"/>
                <a:cs typeface="Arial Unicode MS" panose="020B0604020202020204" pitchFamily="34" charset="-128"/>
              </a:defRPr>
            </a:lvl1pPr>
          </a:lstStyle>
          <a:p>
            <a:r>
              <a:rPr lang="en-US" dirty="0"/>
              <a:t>“</a:t>
            </a:r>
            <a:r>
              <a:rPr lang="en-US" dirty="0" err="1"/>
              <a:t>custom.stopwords</a:t>
            </a:r>
            <a:r>
              <a:rPr lang="en-US" dirty="0"/>
              <a:t>” combines vectors of words to remove from the corpus</a:t>
            </a:r>
          </a:p>
        </p:txBody>
      </p:sp>
      <p:sp>
        <p:nvSpPr>
          <p:cNvPr id="13" name="Footer Placeholder 5">
            <a:extLst>
              <a:ext uri="{FF2B5EF4-FFF2-40B4-BE49-F238E27FC236}">
                <a16:creationId xmlns:a16="http://schemas.microsoft.com/office/drawing/2014/main" id="{1F2A2CED-E8BE-40F6-9A53-DCFF02685C76}"/>
              </a:ext>
            </a:extLst>
          </p:cNvPr>
          <p:cNvSpPr>
            <a:spLocks noGrp="1"/>
          </p:cNvSpPr>
          <p:nvPr>
            <p:ph type="ftr" sz="quarter" idx="3"/>
          </p:nvPr>
        </p:nvSpPr>
        <p:spPr>
          <a:xfrm>
            <a:off x="3028950" y="6356351"/>
            <a:ext cx="3086100" cy="365125"/>
          </a:xfrm>
        </p:spPr>
        <p:txBody>
          <a:bodyPr/>
          <a:lstStyle/>
          <a:p>
            <a:r>
              <a:rPr lang="en-US" dirty="0"/>
              <a:t>Kwartler </a:t>
            </a:r>
          </a:p>
        </p:txBody>
      </p:sp>
      <p:sp>
        <p:nvSpPr>
          <p:cNvPr id="5" name="TextBox 4">
            <a:extLst>
              <a:ext uri="{FF2B5EF4-FFF2-40B4-BE49-F238E27FC236}">
                <a16:creationId xmlns:a16="http://schemas.microsoft.com/office/drawing/2014/main" id="{3658CF7D-D8A8-E7D3-D900-7CC9D17CBA32}"/>
              </a:ext>
            </a:extLst>
          </p:cNvPr>
          <p:cNvSpPr txBox="1"/>
          <p:nvPr/>
        </p:nvSpPr>
        <p:spPr>
          <a:xfrm>
            <a:off x="5143499" y="2224670"/>
            <a:ext cx="2857501" cy="584775"/>
          </a:xfrm>
          <a:prstGeom prst="rect">
            <a:avLst/>
          </a:prstGeom>
          <a:solidFill>
            <a:schemeClr val="accent1"/>
          </a:solidFill>
        </p:spPr>
        <p:txBody>
          <a:bodyPr wrap="square" rtlCol="0">
            <a:spAutoFit/>
          </a:bodyPr>
          <a:lstStyle/>
          <a:p>
            <a:pPr defTabSz="457200"/>
            <a:r>
              <a:rPr lang="en-US" sz="1600" kern="1200" dirty="0">
                <a:solidFill>
                  <a:prstClr val="white"/>
                </a:solidFill>
                <a:latin typeface="+mj-lt"/>
                <a:ea typeface="Arial Unicode MS" panose="020B0604020202020204" pitchFamily="34" charset="-128"/>
                <a:cs typeface="Arial Unicode MS" panose="020B0604020202020204" pitchFamily="34" charset="-128"/>
              </a:rPr>
              <a:t>Add channel specific stop words.  </a:t>
            </a:r>
          </a:p>
          <a:p>
            <a:pPr defTabSz="457200"/>
            <a:r>
              <a:rPr lang="en-US" sz="1600" kern="1200" dirty="0">
                <a:solidFill>
                  <a:prstClr val="white"/>
                </a:solidFill>
                <a:latin typeface="+mj-lt"/>
                <a:ea typeface="Arial Unicode MS" panose="020B0604020202020204" pitchFamily="34" charset="-128"/>
                <a:cs typeface="Arial Unicode MS" panose="020B0604020202020204" pitchFamily="34" charset="-128"/>
              </a:rPr>
              <a:t>E.g. Twitter abbreviations</a:t>
            </a:r>
          </a:p>
        </p:txBody>
      </p:sp>
    </p:spTree>
    <p:extLst>
      <p:ext uri="{BB962C8B-B14F-4D97-AF65-F5344CB8AC3E}">
        <p14:creationId xmlns:p14="http://schemas.microsoft.com/office/powerpoint/2010/main" val="329165314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5/22/24</a:t>
            </a:fld>
            <a:endParaRPr lang="en-US"/>
          </a:p>
        </p:txBody>
      </p:sp>
      <p:sp>
        <p:nvSpPr>
          <p:cNvPr id="3" name="Title 2"/>
          <p:cNvSpPr>
            <a:spLocks noGrp="1"/>
          </p:cNvSpPr>
          <p:nvPr>
            <p:ph type="title"/>
          </p:nvPr>
        </p:nvSpPr>
        <p:spPr/>
        <p:txBody>
          <a:bodyPr/>
          <a:lstStyle/>
          <a:p>
            <a:r>
              <a:rPr lang="en-US" dirty="0"/>
              <a:t>Nuances &amp; Inputs for Setting Up a TM Project</a:t>
            </a:r>
          </a:p>
        </p:txBody>
      </p:sp>
      <p:sp>
        <p:nvSpPr>
          <p:cNvPr id="4" name="Slide Number Placeholder 3"/>
          <p:cNvSpPr>
            <a:spLocks noGrp="1"/>
          </p:cNvSpPr>
          <p:nvPr>
            <p:ph type="sldNum" sz="quarter" idx="12"/>
          </p:nvPr>
        </p:nvSpPr>
        <p:spPr/>
        <p:txBody>
          <a:bodyPr/>
          <a:lstStyle/>
          <a:p>
            <a:fld id="{37290FF7-652B-4475-AEAB-8B1A5D23AE09}" type="slidenum">
              <a:rPr lang="en-US" smtClean="0"/>
              <a:t>33</a:t>
            </a:fld>
            <a:endParaRPr lang="en-US"/>
          </a:p>
        </p:txBody>
      </p:sp>
      <p:sp>
        <p:nvSpPr>
          <p:cNvPr id="6" name="Rectangle 5"/>
          <p:cNvSpPr/>
          <p:nvPr/>
        </p:nvSpPr>
        <p:spPr>
          <a:xfrm>
            <a:off x="251019" y="1533094"/>
            <a:ext cx="8799197" cy="584775"/>
          </a:xfrm>
          <a:prstGeom prst="rect">
            <a:avLst/>
          </a:prstGeom>
          <a:solidFill>
            <a:schemeClr val="bg1">
              <a:lumMod val="85000"/>
            </a:schemeClr>
          </a:solidFill>
        </p:spPr>
        <p:txBody>
          <a:bodyPr wrap="square">
            <a:spAutoFit/>
          </a:bodyPr>
          <a:lstStyle/>
          <a:p>
            <a:pPr defTabSz="457200"/>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#Create custom stop words</a:t>
            </a:r>
          </a:p>
          <a:p>
            <a:pPr defTabSz="457200"/>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customStopwords</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&lt;- c(</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stopwords</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english</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'bank', 'money', 'account')</a:t>
            </a:r>
          </a:p>
        </p:txBody>
      </p:sp>
      <p:sp>
        <p:nvSpPr>
          <p:cNvPr id="7" name="TextBox 6"/>
          <p:cNvSpPr txBox="1"/>
          <p:nvPr/>
        </p:nvSpPr>
        <p:spPr>
          <a:xfrm>
            <a:off x="251021" y="1163762"/>
            <a:ext cx="7141763" cy="369332"/>
          </a:xfrm>
          <a:prstGeom prst="rect">
            <a:avLst/>
          </a:prstGeom>
          <a:solidFill>
            <a:schemeClr val="tx2"/>
          </a:solidFill>
        </p:spPr>
        <p:txBody>
          <a:bodyPr wrap="none" rtlCol="0">
            <a:spAutoFit/>
          </a:bodyPr>
          <a:lstStyle>
            <a:defPPr>
              <a:defRPr lang="en-US"/>
            </a:defPPr>
            <a:lvl1pPr defTabSz="457200">
              <a:defRPr u="sng">
                <a:solidFill>
                  <a:schemeClr val="bg1"/>
                </a:solidFill>
                <a:latin typeface="+mj-lt"/>
                <a:ea typeface="Arial Unicode MS" panose="020B0604020202020204" pitchFamily="34" charset="-128"/>
                <a:cs typeface="Arial Unicode MS" panose="020B0604020202020204" pitchFamily="34" charset="-128"/>
              </a:defRPr>
            </a:lvl1pPr>
          </a:lstStyle>
          <a:p>
            <a:r>
              <a:rPr lang="en-US" dirty="0"/>
              <a:t>“</a:t>
            </a:r>
            <a:r>
              <a:rPr lang="en-US" dirty="0" err="1"/>
              <a:t>custom.stopwords</a:t>
            </a:r>
            <a:r>
              <a:rPr lang="en-US" dirty="0"/>
              <a:t>” combines vectors of words to remove from the corpus</a:t>
            </a:r>
          </a:p>
        </p:txBody>
      </p:sp>
      <p:sp>
        <p:nvSpPr>
          <p:cNvPr id="11" name="Rectangle 10"/>
          <p:cNvSpPr/>
          <p:nvPr/>
        </p:nvSpPr>
        <p:spPr>
          <a:xfrm>
            <a:off x="111060" y="3400165"/>
            <a:ext cx="8939156" cy="1569660"/>
          </a:xfrm>
          <a:prstGeom prst="rect">
            <a:avLst/>
          </a:prstGeom>
          <a:solidFill>
            <a:schemeClr val="bg1">
              <a:lumMod val="85000"/>
            </a:schemeClr>
          </a:solidFill>
        </p:spPr>
        <p:txBody>
          <a:bodyPr wrap="square">
            <a:spAutoFit/>
          </a:bodyPr>
          <a:lstStyle/>
          <a:p>
            <a:pPr defTabSz="457200"/>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Data</a:t>
            </a:r>
          </a:p>
          <a:p>
            <a:pPr defTabSz="457200"/>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text &lt;- </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read.csv</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('https://</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raw.githubusercontent.com</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kwartler</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/ICPSR/main/ICPSR_Day1/data/</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allComplaints.csv</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a:p>
            <a:pPr defTabSz="457200"/>
            <a:endPar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endParaRPr>
          </a:p>
          <a:p>
            <a:pPr defTabSz="457200"/>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text$Consumer.complaint.narrative</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[1]</a:t>
            </a:r>
          </a:p>
        </p:txBody>
      </p:sp>
      <p:sp>
        <p:nvSpPr>
          <p:cNvPr id="12" name="TextBox 11"/>
          <p:cNvSpPr txBox="1"/>
          <p:nvPr/>
        </p:nvSpPr>
        <p:spPr>
          <a:xfrm>
            <a:off x="111060" y="3030833"/>
            <a:ext cx="1371658" cy="369332"/>
          </a:xfrm>
          <a:prstGeom prst="rect">
            <a:avLst/>
          </a:prstGeom>
          <a:solidFill>
            <a:schemeClr val="tx2"/>
          </a:solidFill>
        </p:spPr>
        <p:txBody>
          <a:bodyPr wrap="none" rtlCol="0">
            <a:spAutoFit/>
          </a:bodyPr>
          <a:lstStyle>
            <a:defPPr>
              <a:defRPr lang="en-US"/>
            </a:defPPr>
            <a:lvl1pPr defTabSz="457200">
              <a:defRPr u="sng">
                <a:solidFill>
                  <a:schemeClr val="bg1"/>
                </a:solidFill>
                <a:latin typeface="+mj-lt"/>
                <a:ea typeface="Arial Unicode MS" panose="020B0604020202020204" pitchFamily="34" charset="-128"/>
                <a:cs typeface="Arial Unicode MS" panose="020B0604020202020204" pitchFamily="34" charset="-128"/>
              </a:defRPr>
            </a:lvl1pPr>
          </a:lstStyle>
          <a:p>
            <a:r>
              <a:rPr lang="en-US" dirty="0"/>
              <a:t>Loading data</a:t>
            </a:r>
          </a:p>
        </p:txBody>
      </p:sp>
      <p:sp>
        <p:nvSpPr>
          <p:cNvPr id="13" name="Footer Placeholder 5">
            <a:extLst>
              <a:ext uri="{FF2B5EF4-FFF2-40B4-BE49-F238E27FC236}">
                <a16:creationId xmlns:a16="http://schemas.microsoft.com/office/drawing/2014/main" id="{1F2A2CED-E8BE-40F6-9A53-DCFF02685C76}"/>
              </a:ext>
            </a:extLst>
          </p:cNvPr>
          <p:cNvSpPr>
            <a:spLocks noGrp="1"/>
          </p:cNvSpPr>
          <p:nvPr>
            <p:ph type="ftr" sz="quarter" idx="3"/>
          </p:nvPr>
        </p:nvSpPr>
        <p:spPr>
          <a:xfrm>
            <a:off x="3028950" y="6356351"/>
            <a:ext cx="3086100" cy="365125"/>
          </a:xfrm>
        </p:spPr>
        <p:txBody>
          <a:bodyPr/>
          <a:lstStyle/>
          <a:p>
            <a:r>
              <a:rPr lang="en-US" dirty="0"/>
              <a:t>Kwartler </a:t>
            </a:r>
          </a:p>
        </p:txBody>
      </p:sp>
    </p:spTree>
    <p:extLst>
      <p:ext uri="{BB962C8B-B14F-4D97-AF65-F5344CB8AC3E}">
        <p14:creationId xmlns:p14="http://schemas.microsoft.com/office/powerpoint/2010/main" val="243077763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5/22/24</a:t>
            </a:fld>
            <a:endParaRPr lang="en-US"/>
          </a:p>
        </p:txBody>
      </p:sp>
      <p:sp>
        <p:nvSpPr>
          <p:cNvPr id="3" name="Title 2"/>
          <p:cNvSpPr>
            <a:spLocks noGrp="1"/>
          </p:cNvSpPr>
          <p:nvPr>
            <p:ph type="title"/>
          </p:nvPr>
        </p:nvSpPr>
        <p:spPr/>
        <p:txBody>
          <a:bodyPr/>
          <a:lstStyle/>
          <a:p>
            <a:r>
              <a:rPr lang="en-US" dirty="0"/>
              <a:t>Nuances &amp; Inputs for Setting Up a TM Project</a:t>
            </a:r>
          </a:p>
        </p:txBody>
      </p:sp>
      <p:sp>
        <p:nvSpPr>
          <p:cNvPr id="4" name="Slide Number Placeholder 3"/>
          <p:cNvSpPr>
            <a:spLocks noGrp="1"/>
          </p:cNvSpPr>
          <p:nvPr>
            <p:ph type="sldNum" sz="quarter" idx="12"/>
          </p:nvPr>
        </p:nvSpPr>
        <p:spPr/>
        <p:txBody>
          <a:bodyPr/>
          <a:lstStyle/>
          <a:p>
            <a:fld id="{37290FF7-652B-4475-AEAB-8B1A5D23AE09}" type="slidenum">
              <a:rPr lang="en-US" smtClean="0"/>
              <a:t>34</a:t>
            </a:fld>
            <a:endParaRPr lang="en-US"/>
          </a:p>
        </p:txBody>
      </p:sp>
      <p:sp>
        <p:nvSpPr>
          <p:cNvPr id="6" name="Rectangle 5"/>
          <p:cNvSpPr/>
          <p:nvPr/>
        </p:nvSpPr>
        <p:spPr>
          <a:xfrm>
            <a:off x="251019" y="1533094"/>
            <a:ext cx="8799197" cy="830997"/>
          </a:xfrm>
          <a:prstGeom prst="rect">
            <a:avLst/>
          </a:prstGeom>
          <a:solidFill>
            <a:schemeClr val="bg1">
              <a:lumMod val="85000"/>
            </a:schemeClr>
          </a:solidFill>
        </p:spPr>
        <p:txBody>
          <a:bodyPr wrap="square">
            <a:spAutoFit/>
          </a:bodyPr>
          <a:lstStyle/>
          <a:p>
            <a:pPr defTabSz="457200"/>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text$Consumer.complaint.narrative</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&lt;- </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gsub</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('X+’, </a:t>
            </a:r>
          </a:p>
          <a:p>
            <a:pPr defTabSz="457200"/>
            <a:r>
              <a:rPr lang="en-US" sz="16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'REDACTED’,</a:t>
            </a:r>
          </a:p>
          <a:p>
            <a:pPr defTabSz="457200"/>
            <a:r>
              <a:rPr lang="en-US" sz="16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text$Consumer.complaint.narrative</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p:txBody>
      </p:sp>
      <p:sp>
        <p:nvSpPr>
          <p:cNvPr id="7" name="TextBox 6"/>
          <p:cNvSpPr txBox="1"/>
          <p:nvPr/>
        </p:nvSpPr>
        <p:spPr>
          <a:xfrm>
            <a:off x="251021" y="1163762"/>
            <a:ext cx="3422925" cy="369332"/>
          </a:xfrm>
          <a:prstGeom prst="rect">
            <a:avLst/>
          </a:prstGeom>
          <a:solidFill>
            <a:schemeClr val="tx2"/>
          </a:solidFill>
        </p:spPr>
        <p:txBody>
          <a:bodyPr wrap="none" rtlCol="0">
            <a:spAutoFit/>
          </a:bodyPr>
          <a:lstStyle>
            <a:defPPr>
              <a:defRPr lang="en-US"/>
            </a:defPPr>
            <a:lvl1pPr defTabSz="457200">
              <a:defRPr u="sng">
                <a:solidFill>
                  <a:schemeClr val="bg1"/>
                </a:solidFill>
                <a:latin typeface="+mj-lt"/>
                <a:ea typeface="Arial Unicode MS" panose="020B0604020202020204" pitchFamily="34" charset="-128"/>
                <a:cs typeface="Arial Unicode MS" panose="020B0604020202020204" pitchFamily="34" charset="-128"/>
              </a:defRPr>
            </a:lvl1pPr>
          </a:lstStyle>
          <a:p>
            <a:r>
              <a:rPr lang="en-US" dirty="0"/>
              <a:t>Performing substitutions (optional)</a:t>
            </a:r>
          </a:p>
        </p:txBody>
      </p:sp>
      <p:sp>
        <p:nvSpPr>
          <p:cNvPr id="13" name="Footer Placeholder 5">
            <a:extLst>
              <a:ext uri="{FF2B5EF4-FFF2-40B4-BE49-F238E27FC236}">
                <a16:creationId xmlns:a16="http://schemas.microsoft.com/office/drawing/2014/main" id="{1F2A2CED-E8BE-40F6-9A53-DCFF02685C76}"/>
              </a:ext>
            </a:extLst>
          </p:cNvPr>
          <p:cNvSpPr>
            <a:spLocks noGrp="1"/>
          </p:cNvSpPr>
          <p:nvPr>
            <p:ph type="ftr" sz="quarter" idx="3"/>
          </p:nvPr>
        </p:nvSpPr>
        <p:spPr>
          <a:xfrm>
            <a:off x="3028950" y="6356351"/>
            <a:ext cx="3086100" cy="365125"/>
          </a:xfrm>
        </p:spPr>
        <p:txBody>
          <a:bodyPr/>
          <a:lstStyle/>
          <a:p>
            <a:r>
              <a:rPr lang="en-US" dirty="0"/>
              <a:t>Kwartler </a:t>
            </a:r>
          </a:p>
        </p:txBody>
      </p:sp>
    </p:spTree>
    <p:extLst>
      <p:ext uri="{BB962C8B-B14F-4D97-AF65-F5344CB8AC3E}">
        <p14:creationId xmlns:p14="http://schemas.microsoft.com/office/powerpoint/2010/main" val="97525762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5/22/24</a:t>
            </a:fld>
            <a:endParaRPr lang="en-US"/>
          </a:p>
        </p:txBody>
      </p:sp>
      <p:sp>
        <p:nvSpPr>
          <p:cNvPr id="3" name="Title 2"/>
          <p:cNvSpPr>
            <a:spLocks noGrp="1"/>
          </p:cNvSpPr>
          <p:nvPr>
            <p:ph type="title"/>
          </p:nvPr>
        </p:nvSpPr>
        <p:spPr/>
        <p:txBody>
          <a:bodyPr/>
          <a:lstStyle/>
          <a:p>
            <a:r>
              <a:rPr lang="en-US" dirty="0"/>
              <a:t>Nuances &amp; Inputs for Setting Up a TM Project</a:t>
            </a:r>
          </a:p>
        </p:txBody>
      </p:sp>
      <p:sp>
        <p:nvSpPr>
          <p:cNvPr id="4" name="Slide Number Placeholder 3"/>
          <p:cNvSpPr>
            <a:spLocks noGrp="1"/>
          </p:cNvSpPr>
          <p:nvPr>
            <p:ph type="sldNum" sz="quarter" idx="12"/>
          </p:nvPr>
        </p:nvSpPr>
        <p:spPr/>
        <p:txBody>
          <a:bodyPr/>
          <a:lstStyle/>
          <a:p>
            <a:fld id="{37290FF7-652B-4475-AEAB-8B1A5D23AE09}" type="slidenum">
              <a:rPr lang="en-US" smtClean="0"/>
              <a:t>35</a:t>
            </a:fld>
            <a:endParaRPr lang="en-US"/>
          </a:p>
        </p:txBody>
      </p:sp>
      <p:sp>
        <p:nvSpPr>
          <p:cNvPr id="6" name="Rectangle 5"/>
          <p:cNvSpPr/>
          <p:nvPr/>
        </p:nvSpPr>
        <p:spPr>
          <a:xfrm>
            <a:off x="251019" y="1533094"/>
            <a:ext cx="8799197" cy="830997"/>
          </a:xfrm>
          <a:prstGeom prst="rect">
            <a:avLst/>
          </a:prstGeom>
          <a:solidFill>
            <a:schemeClr val="bg1">
              <a:lumMod val="85000"/>
            </a:schemeClr>
          </a:solidFill>
        </p:spPr>
        <p:txBody>
          <a:bodyPr wrap="square">
            <a:spAutoFit/>
          </a:bodyPr>
          <a:lstStyle/>
          <a:p>
            <a:pPr defTabSz="457200"/>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text$Consumer.complaint.narrative</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&lt;- </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gsub</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('X+’, </a:t>
            </a:r>
          </a:p>
          <a:p>
            <a:pPr defTabSz="457200"/>
            <a:r>
              <a:rPr lang="en-US" sz="16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'REDACTED’,</a:t>
            </a:r>
          </a:p>
          <a:p>
            <a:pPr defTabSz="457200"/>
            <a:r>
              <a:rPr lang="en-US" sz="16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text$Consumer.complaint.narrative</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p:txBody>
      </p:sp>
      <p:sp>
        <p:nvSpPr>
          <p:cNvPr id="7" name="TextBox 6"/>
          <p:cNvSpPr txBox="1"/>
          <p:nvPr/>
        </p:nvSpPr>
        <p:spPr>
          <a:xfrm>
            <a:off x="251021" y="1163762"/>
            <a:ext cx="3422925" cy="369332"/>
          </a:xfrm>
          <a:prstGeom prst="rect">
            <a:avLst/>
          </a:prstGeom>
          <a:solidFill>
            <a:schemeClr val="tx2"/>
          </a:solidFill>
        </p:spPr>
        <p:txBody>
          <a:bodyPr wrap="none" rtlCol="0">
            <a:spAutoFit/>
          </a:bodyPr>
          <a:lstStyle>
            <a:defPPr>
              <a:defRPr lang="en-US"/>
            </a:defPPr>
            <a:lvl1pPr defTabSz="457200">
              <a:defRPr u="sng">
                <a:solidFill>
                  <a:schemeClr val="bg1"/>
                </a:solidFill>
                <a:latin typeface="+mj-lt"/>
                <a:ea typeface="Arial Unicode MS" panose="020B0604020202020204" pitchFamily="34" charset="-128"/>
                <a:cs typeface="Arial Unicode MS" panose="020B0604020202020204" pitchFamily="34" charset="-128"/>
              </a:defRPr>
            </a:lvl1pPr>
          </a:lstStyle>
          <a:p>
            <a:r>
              <a:rPr lang="en-US" dirty="0"/>
              <a:t>Performing substitutions (optional)</a:t>
            </a:r>
          </a:p>
        </p:txBody>
      </p:sp>
      <p:sp>
        <p:nvSpPr>
          <p:cNvPr id="11" name="Rectangle 10"/>
          <p:cNvSpPr/>
          <p:nvPr/>
        </p:nvSpPr>
        <p:spPr>
          <a:xfrm>
            <a:off x="111060" y="3400165"/>
            <a:ext cx="8939156" cy="1077218"/>
          </a:xfrm>
          <a:prstGeom prst="rect">
            <a:avLst/>
          </a:prstGeom>
          <a:solidFill>
            <a:schemeClr val="bg1">
              <a:lumMod val="85000"/>
            </a:schemeClr>
          </a:solidFill>
        </p:spPr>
        <p:txBody>
          <a:bodyPr wrap="square">
            <a:spAutoFit/>
          </a:bodyPr>
          <a:lstStyle/>
          <a:p>
            <a:pPr defTabSz="457200"/>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Corpus Object</a:t>
            </a:r>
          </a:p>
          <a:p>
            <a:pPr defTabSz="457200"/>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txtCorpus</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&lt;- </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VCorpus</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VectorSource</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text$Consumer.complaint.narrative</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a:p>
            <a:pPr defTabSz="457200"/>
            <a:endPar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endParaRPr>
          </a:p>
          <a:p>
            <a:pPr defTabSz="457200"/>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text$Consumer.complaint.narrative</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[1]</a:t>
            </a:r>
          </a:p>
        </p:txBody>
      </p:sp>
      <p:sp>
        <p:nvSpPr>
          <p:cNvPr id="12" name="TextBox 11"/>
          <p:cNvSpPr txBox="1"/>
          <p:nvPr/>
        </p:nvSpPr>
        <p:spPr>
          <a:xfrm>
            <a:off x="111060" y="3030833"/>
            <a:ext cx="1661160" cy="369332"/>
          </a:xfrm>
          <a:prstGeom prst="rect">
            <a:avLst/>
          </a:prstGeom>
          <a:solidFill>
            <a:schemeClr val="tx2"/>
          </a:solidFill>
        </p:spPr>
        <p:txBody>
          <a:bodyPr wrap="none" rtlCol="0">
            <a:spAutoFit/>
          </a:bodyPr>
          <a:lstStyle>
            <a:defPPr>
              <a:defRPr lang="en-US"/>
            </a:defPPr>
            <a:lvl1pPr defTabSz="457200">
              <a:defRPr u="sng">
                <a:solidFill>
                  <a:schemeClr val="bg1"/>
                </a:solidFill>
                <a:latin typeface="+mj-lt"/>
                <a:ea typeface="Arial Unicode MS" panose="020B0604020202020204" pitchFamily="34" charset="-128"/>
                <a:cs typeface="Arial Unicode MS" panose="020B0604020202020204" pitchFamily="34" charset="-128"/>
              </a:defRPr>
            </a:lvl1pPr>
          </a:lstStyle>
          <a:p>
            <a:r>
              <a:rPr lang="en-US" dirty="0"/>
              <a:t>Create a Corpus</a:t>
            </a:r>
          </a:p>
        </p:txBody>
      </p:sp>
      <p:sp>
        <p:nvSpPr>
          <p:cNvPr id="13" name="Footer Placeholder 5">
            <a:extLst>
              <a:ext uri="{FF2B5EF4-FFF2-40B4-BE49-F238E27FC236}">
                <a16:creationId xmlns:a16="http://schemas.microsoft.com/office/drawing/2014/main" id="{1F2A2CED-E8BE-40F6-9A53-DCFF02685C76}"/>
              </a:ext>
            </a:extLst>
          </p:cNvPr>
          <p:cNvSpPr>
            <a:spLocks noGrp="1"/>
          </p:cNvSpPr>
          <p:nvPr>
            <p:ph type="ftr" sz="quarter" idx="3"/>
          </p:nvPr>
        </p:nvSpPr>
        <p:spPr>
          <a:xfrm>
            <a:off x="3028950" y="6356351"/>
            <a:ext cx="3086100" cy="365125"/>
          </a:xfrm>
        </p:spPr>
        <p:txBody>
          <a:bodyPr/>
          <a:lstStyle/>
          <a:p>
            <a:r>
              <a:rPr lang="en-US" dirty="0"/>
              <a:t>Kwartler </a:t>
            </a:r>
          </a:p>
        </p:txBody>
      </p:sp>
    </p:spTree>
    <p:extLst>
      <p:ext uri="{BB962C8B-B14F-4D97-AF65-F5344CB8AC3E}">
        <p14:creationId xmlns:p14="http://schemas.microsoft.com/office/powerpoint/2010/main" val="221041865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5/22/24</a:t>
            </a:fld>
            <a:endParaRPr lang="en-US"/>
          </a:p>
        </p:txBody>
      </p:sp>
      <p:sp>
        <p:nvSpPr>
          <p:cNvPr id="3" name="Title 2"/>
          <p:cNvSpPr>
            <a:spLocks noGrp="1"/>
          </p:cNvSpPr>
          <p:nvPr>
            <p:ph type="title"/>
          </p:nvPr>
        </p:nvSpPr>
        <p:spPr/>
        <p:txBody>
          <a:bodyPr/>
          <a:lstStyle/>
          <a:p>
            <a:r>
              <a:rPr lang="en-US" dirty="0"/>
              <a:t>Nuances &amp; Inputs for Setting Up a TM Project</a:t>
            </a:r>
          </a:p>
        </p:txBody>
      </p:sp>
      <p:sp>
        <p:nvSpPr>
          <p:cNvPr id="4" name="Slide Number Placeholder 3"/>
          <p:cNvSpPr>
            <a:spLocks noGrp="1"/>
          </p:cNvSpPr>
          <p:nvPr>
            <p:ph type="sldNum" sz="quarter" idx="12"/>
          </p:nvPr>
        </p:nvSpPr>
        <p:spPr/>
        <p:txBody>
          <a:bodyPr/>
          <a:lstStyle/>
          <a:p>
            <a:fld id="{37290FF7-652B-4475-AEAB-8B1A5D23AE09}" type="slidenum">
              <a:rPr lang="en-US" smtClean="0"/>
              <a:t>36</a:t>
            </a:fld>
            <a:endParaRPr lang="en-US"/>
          </a:p>
        </p:txBody>
      </p:sp>
      <p:sp>
        <p:nvSpPr>
          <p:cNvPr id="6" name="Rectangle 5"/>
          <p:cNvSpPr/>
          <p:nvPr/>
        </p:nvSpPr>
        <p:spPr>
          <a:xfrm>
            <a:off x="251019" y="1533094"/>
            <a:ext cx="8799197" cy="830997"/>
          </a:xfrm>
          <a:prstGeom prst="rect">
            <a:avLst/>
          </a:prstGeom>
          <a:solidFill>
            <a:schemeClr val="bg1">
              <a:lumMod val="85000"/>
            </a:schemeClr>
          </a:solidFill>
        </p:spPr>
        <p:txBody>
          <a:bodyPr wrap="square">
            <a:spAutoFit/>
          </a:bodyPr>
          <a:lstStyle/>
          <a:p>
            <a:pPr defTabSz="457200"/>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text$Consumer.complaint.narrative</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&lt;- </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gsub</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('X+’, </a:t>
            </a:r>
          </a:p>
          <a:p>
            <a:pPr defTabSz="457200"/>
            <a:r>
              <a:rPr lang="en-US" sz="16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'REDACTED’,</a:t>
            </a:r>
          </a:p>
          <a:p>
            <a:pPr defTabSz="457200"/>
            <a:r>
              <a:rPr lang="en-US" sz="16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text$Consumer.complaint.narrative</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p:txBody>
      </p:sp>
      <p:sp>
        <p:nvSpPr>
          <p:cNvPr id="7" name="TextBox 6"/>
          <p:cNvSpPr txBox="1"/>
          <p:nvPr/>
        </p:nvSpPr>
        <p:spPr>
          <a:xfrm>
            <a:off x="251021" y="1163762"/>
            <a:ext cx="3422925" cy="369332"/>
          </a:xfrm>
          <a:prstGeom prst="rect">
            <a:avLst/>
          </a:prstGeom>
          <a:solidFill>
            <a:schemeClr val="tx2"/>
          </a:solidFill>
        </p:spPr>
        <p:txBody>
          <a:bodyPr wrap="none" rtlCol="0">
            <a:spAutoFit/>
          </a:bodyPr>
          <a:lstStyle>
            <a:defPPr>
              <a:defRPr lang="en-US"/>
            </a:defPPr>
            <a:lvl1pPr defTabSz="457200">
              <a:defRPr u="sng">
                <a:solidFill>
                  <a:schemeClr val="bg1"/>
                </a:solidFill>
                <a:latin typeface="+mj-lt"/>
                <a:ea typeface="Arial Unicode MS" panose="020B0604020202020204" pitchFamily="34" charset="-128"/>
                <a:cs typeface="Arial Unicode MS" panose="020B0604020202020204" pitchFamily="34" charset="-128"/>
              </a:defRPr>
            </a:lvl1pPr>
          </a:lstStyle>
          <a:p>
            <a:r>
              <a:rPr lang="en-US" dirty="0"/>
              <a:t>Performing substitutions (optional)</a:t>
            </a:r>
          </a:p>
        </p:txBody>
      </p:sp>
      <p:sp>
        <p:nvSpPr>
          <p:cNvPr id="11" name="Rectangle 10"/>
          <p:cNvSpPr/>
          <p:nvPr/>
        </p:nvSpPr>
        <p:spPr>
          <a:xfrm>
            <a:off x="111060" y="3400165"/>
            <a:ext cx="8939156" cy="1077218"/>
          </a:xfrm>
          <a:prstGeom prst="rect">
            <a:avLst/>
          </a:prstGeom>
          <a:solidFill>
            <a:schemeClr val="bg1">
              <a:lumMod val="85000"/>
            </a:schemeClr>
          </a:solidFill>
        </p:spPr>
        <p:txBody>
          <a:bodyPr wrap="square">
            <a:spAutoFit/>
          </a:bodyPr>
          <a:lstStyle/>
          <a:p>
            <a:pPr defTabSz="457200"/>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Corpus Object</a:t>
            </a:r>
          </a:p>
          <a:p>
            <a:pPr defTabSz="457200"/>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txtCorpus</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&lt;- </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VCorpus</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VectorSource</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text$Consumer.complaint.narrative</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a:p>
            <a:pPr defTabSz="457200"/>
            <a:endPar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endParaRPr>
          </a:p>
          <a:p>
            <a:pPr defTabSz="457200"/>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text$Consumer.complaint.narrative</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[1]</a:t>
            </a:r>
          </a:p>
        </p:txBody>
      </p:sp>
      <p:sp>
        <p:nvSpPr>
          <p:cNvPr id="12" name="TextBox 11"/>
          <p:cNvSpPr txBox="1"/>
          <p:nvPr/>
        </p:nvSpPr>
        <p:spPr>
          <a:xfrm>
            <a:off x="111060" y="3030833"/>
            <a:ext cx="1661160" cy="369332"/>
          </a:xfrm>
          <a:prstGeom prst="rect">
            <a:avLst/>
          </a:prstGeom>
          <a:solidFill>
            <a:schemeClr val="tx2"/>
          </a:solidFill>
        </p:spPr>
        <p:txBody>
          <a:bodyPr wrap="none" rtlCol="0">
            <a:spAutoFit/>
          </a:bodyPr>
          <a:lstStyle>
            <a:defPPr>
              <a:defRPr lang="en-US"/>
            </a:defPPr>
            <a:lvl1pPr defTabSz="457200">
              <a:defRPr u="sng">
                <a:solidFill>
                  <a:schemeClr val="bg1"/>
                </a:solidFill>
                <a:latin typeface="+mj-lt"/>
                <a:ea typeface="Arial Unicode MS" panose="020B0604020202020204" pitchFamily="34" charset="-128"/>
                <a:cs typeface="Arial Unicode MS" panose="020B0604020202020204" pitchFamily="34" charset="-128"/>
              </a:defRPr>
            </a:lvl1pPr>
          </a:lstStyle>
          <a:p>
            <a:r>
              <a:rPr lang="en-US" dirty="0"/>
              <a:t>Create a Corpus</a:t>
            </a:r>
          </a:p>
        </p:txBody>
      </p:sp>
      <p:sp>
        <p:nvSpPr>
          <p:cNvPr id="13" name="Footer Placeholder 5">
            <a:extLst>
              <a:ext uri="{FF2B5EF4-FFF2-40B4-BE49-F238E27FC236}">
                <a16:creationId xmlns:a16="http://schemas.microsoft.com/office/drawing/2014/main" id="{1F2A2CED-E8BE-40F6-9A53-DCFF02685C76}"/>
              </a:ext>
            </a:extLst>
          </p:cNvPr>
          <p:cNvSpPr>
            <a:spLocks noGrp="1"/>
          </p:cNvSpPr>
          <p:nvPr>
            <p:ph type="ftr" sz="quarter" idx="3"/>
          </p:nvPr>
        </p:nvSpPr>
        <p:spPr>
          <a:xfrm>
            <a:off x="3028950" y="6356351"/>
            <a:ext cx="3086100" cy="365125"/>
          </a:xfrm>
        </p:spPr>
        <p:txBody>
          <a:bodyPr/>
          <a:lstStyle/>
          <a:p>
            <a:r>
              <a:rPr lang="en-US" dirty="0"/>
              <a:t>Kwartler </a:t>
            </a:r>
          </a:p>
        </p:txBody>
      </p:sp>
      <p:sp>
        <p:nvSpPr>
          <p:cNvPr id="5" name="Rectangle 4">
            <a:extLst>
              <a:ext uri="{FF2B5EF4-FFF2-40B4-BE49-F238E27FC236}">
                <a16:creationId xmlns:a16="http://schemas.microsoft.com/office/drawing/2014/main" id="{EAEC9204-D42F-7DB6-D437-CBCCF28DA04C}"/>
              </a:ext>
            </a:extLst>
          </p:cNvPr>
          <p:cNvSpPr/>
          <p:nvPr/>
        </p:nvSpPr>
        <p:spPr>
          <a:xfrm>
            <a:off x="125829" y="5324906"/>
            <a:ext cx="8799197" cy="338554"/>
          </a:xfrm>
          <a:prstGeom prst="rect">
            <a:avLst/>
          </a:prstGeom>
          <a:solidFill>
            <a:schemeClr val="bg1">
              <a:lumMod val="85000"/>
            </a:schemeClr>
          </a:solidFill>
        </p:spPr>
        <p:txBody>
          <a:bodyPr wrap="square">
            <a:spAutoFit/>
          </a:bodyPr>
          <a:lstStyle/>
          <a:p>
            <a:pPr defTabSz="457200"/>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txtCorpus</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&lt;- </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cleanCorpus</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txtCorpus</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customStopwords</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p:txBody>
      </p:sp>
      <p:sp>
        <p:nvSpPr>
          <p:cNvPr id="8" name="TextBox 7">
            <a:extLst>
              <a:ext uri="{FF2B5EF4-FFF2-40B4-BE49-F238E27FC236}">
                <a16:creationId xmlns:a16="http://schemas.microsoft.com/office/drawing/2014/main" id="{08C36305-78C5-F01C-42C2-2065684AFC10}"/>
              </a:ext>
            </a:extLst>
          </p:cNvPr>
          <p:cNvSpPr txBox="1"/>
          <p:nvPr/>
        </p:nvSpPr>
        <p:spPr>
          <a:xfrm>
            <a:off x="125831" y="4955574"/>
            <a:ext cx="1743747" cy="369332"/>
          </a:xfrm>
          <a:prstGeom prst="rect">
            <a:avLst/>
          </a:prstGeom>
          <a:solidFill>
            <a:schemeClr val="tx2"/>
          </a:solidFill>
        </p:spPr>
        <p:txBody>
          <a:bodyPr wrap="none" rtlCol="0">
            <a:spAutoFit/>
          </a:bodyPr>
          <a:lstStyle>
            <a:defPPr>
              <a:defRPr lang="en-US"/>
            </a:defPPr>
            <a:lvl1pPr defTabSz="457200">
              <a:defRPr u="sng">
                <a:solidFill>
                  <a:schemeClr val="bg1"/>
                </a:solidFill>
                <a:latin typeface="+mj-lt"/>
                <a:ea typeface="Arial Unicode MS" panose="020B0604020202020204" pitchFamily="34" charset="-128"/>
                <a:cs typeface="Arial Unicode MS" panose="020B0604020202020204" pitchFamily="34" charset="-128"/>
              </a:defRPr>
            </a:lvl1pPr>
          </a:lstStyle>
          <a:p>
            <a:r>
              <a:rPr lang="en-US" dirty="0"/>
              <a:t>Clean the corpus</a:t>
            </a:r>
          </a:p>
        </p:txBody>
      </p:sp>
    </p:spTree>
    <p:extLst>
      <p:ext uri="{BB962C8B-B14F-4D97-AF65-F5344CB8AC3E}">
        <p14:creationId xmlns:p14="http://schemas.microsoft.com/office/powerpoint/2010/main" val="76943835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5/22/24</a:t>
            </a:fld>
            <a:endParaRPr lang="en-US"/>
          </a:p>
        </p:txBody>
      </p:sp>
      <p:sp>
        <p:nvSpPr>
          <p:cNvPr id="3" name="Title 2"/>
          <p:cNvSpPr>
            <a:spLocks noGrp="1"/>
          </p:cNvSpPr>
          <p:nvPr>
            <p:ph type="title"/>
          </p:nvPr>
        </p:nvSpPr>
        <p:spPr/>
        <p:txBody>
          <a:bodyPr/>
          <a:lstStyle/>
          <a:p>
            <a:r>
              <a:rPr lang="en-US" dirty="0"/>
              <a:t>For Bag of Words, how is data organized?</a:t>
            </a:r>
          </a:p>
        </p:txBody>
      </p:sp>
      <p:sp>
        <p:nvSpPr>
          <p:cNvPr id="4" name="Slide Number Placeholder 3"/>
          <p:cNvSpPr>
            <a:spLocks noGrp="1"/>
          </p:cNvSpPr>
          <p:nvPr>
            <p:ph type="sldNum" sz="quarter" idx="12"/>
          </p:nvPr>
        </p:nvSpPr>
        <p:spPr/>
        <p:txBody>
          <a:bodyPr/>
          <a:lstStyle/>
          <a:p>
            <a:fld id="{37290FF7-652B-4475-AEAB-8B1A5D23AE09}" type="slidenum">
              <a:rPr lang="en-US" smtClean="0"/>
              <a:t>37</a:t>
            </a:fld>
            <a:endParaRPr lang="en-US"/>
          </a:p>
        </p:txBody>
      </p:sp>
      <p:sp>
        <p:nvSpPr>
          <p:cNvPr id="5" name="Footer Placeholder 4"/>
          <p:cNvSpPr>
            <a:spLocks noGrp="1"/>
          </p:cNvSpPr>
          <p:nvPr>
            <p:ph type="ftr" sz="quarter" idx="3"/>
          </p:nvPr>
        </p:nvSpPr>
        <p:spPr/>
        <p:txBody>
          <a:bodyPr/>
          <a:lstStyle/>
          <a:p>
            <a:r>
              <a:rPr lang="en-US" dirty="0"/>
              <a:t>Kwartler </a:t>
            </a:r>
          </a:p>
        </p:txBody>
      </p:sp>
      <p:sp>
        <p:nvSpPr>
          <p:cNvPr id="10" name="Rectangle 9">
            <a:extLst>
              <a:ext uri="{FF2B5EF4-FFF2-40B4-BE49-F238E27FC236}">
                <a16:creationId xmlns:a16="http://schemas.microsoft.com/office/drawing/2014/main" id="{5CCC3125-0793-4764-A090-AAD0A322BE20}"/>
              </a:ext>
            </a:extLst>
          </p:cNvPr>
          <p:cNvSpPr/>
          <p:nvPr/>
        </p:nvSpPr>
        <p:spPr>
          <a:xfrm>
            <a:off x="365760" y="4617577"/>
            <a:ext cx="4453646" cy="1153636"/>
          </a:xfrm>
          <a:prstGeom prst="rect">
            <a:avLst/>
          </a:prstGeom>
          <a:solidFill>
            <a:schemeClr val="bg1"/>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t" anchorCtr="0"/>
          <a:lstStyle/>
          <a:p>
            <a:r>
              <a:rPr lang="en-US" sz="1600" dirty="0" err="1">
                <a:solidFill>
                  <a:schemeClr val="tx1"/>
                </a:solidFill>
                <a:latin typeface="Consolas" panose="020B0609020204030204" pitchFamily="49" charset="0"/>
                <a:cs typeface="Consolas" panose="020B0609020204030204" pitchFamily="49" charset="0"/>
              </a:rPr>
              <a:t>txtDtm</a:t>
            </a:r>
            <a:r>
              <a:rPr lang="en-US" sz="1600" dirty="0">
                <a:solidFill>
                  <a:schemeClr val="tx1"/>
                </a:solidFill>
                <a:latin typeface="Consolas" panose="020B0609020204030204" pitchFamily="49" charset="0"/>
                <a:cs typeface="Consolas" panose="020B0609020204030204" pitchFamily="49" charset="0"/>
              </a:rPr>
              <a:t>&lt;-</a:t>
            </a:r>
            <a:r>
              <a:rPr lang="en-US" sz="1600" dirty="0" err="1">
                <a:solidFill>
                  <a:schemeClr val="tx1"/>
                </a:solidFill>
                <a:latin typeface="Consolas" panose="020B0609020204030204" pitchFamily="49" charset="0"/>
                <a:cs typeface="Consolas" panose="020B0609020204030204" pitchFamily="49" charset="0"/>
              </a:rPr>
              <a:t>DocumentTermMatrix</a:t>
            </a:r>
            <a:r>
              <a:rPr lang="en-US" sz="1600" dirty="0">
                <a:solidFill>
                  <a:schemeClr val="tx1"/>
                </a:solidFill>
                <a:latin typeface="Consolas" panose="020B0609020204030204" pitchFamily="49" charset="0"/>
                <a:cs typeface="Consolas" panose="020B0609020204030204" pitchFamily="49" charset="0"/>
              </a:rPr>
              <a:t>(</a:t>
            </a:r>
            <a:r>
              <a:rPr lang="en-US" sz="1600" dirty="0" err="1">
                <a:solidFill>
                  <a:schemeClr val="tx1"/>
                </a:solidFill>
                <a:latin typeface="Consolas" panose="020B0609020204030204" pitchFamily="49" charset="0"/>
                <a:cs typeface="Consolas" panose="020B0609020204030204" pitchFamily="49" charset="0"/>
              </a:rPr>
              <a:t>txtCorpus</a:t>
            </a:r>
            <a:r>
              <a:rPr lang="en-US" sz="1600" dirty="0">
                <a:solidFill>
                  <a:schemeClr val="tx1"/>
                </a:solidFill>
                <a:latin typeface="Consolas" panose="020B0609020204030204" pitchFamily="49" charset="0"/>
                <a:cs typeface="Consolas" panose="020B0609020204030204" pitchFamily="49" charset="0"/>
              </a:rPr>
              <a:t>)</a:t>
            </a:r>
          </a:p>
          <a:p>
            <a:r>
              <a:rPr lang="en-US" sz="1600" dirty="0" err="1">
                <a:solidFill>
                  <a:schemeClr val="tx1"/>
                </a:solidFill>
                <a:latin typeface="Consolas" panose="020B0609020204030204" pitchFamily="49" charset="0"/>
                <a:cs typeface="Consolas" panose="020B0609020204030204" pitchFamily="49" charset="0"/>
              </a:rPr>
              <a:t>txtDtmM</a:t>
            </a:r>
            <a:r>
              <a:rPr lang="en-US" sz="1600" dirty="0">
                <a:solidFill>
                  <a:schemeClr val="tx1"/>
                </a:solidFill>
                <a:latin typeface="Consolas" panose="020B0609020204030204" pitchFamily="49" charset="0"/>
                <a:cs typeface="Consolas" panose="020B0609020204030204" pitchFamily="49" charset="0"/>
              </a:rPr>
              <a:t>&lt;-</a:t>
            </a:r>
            <a:r>
              <a:rPr lang="en-US" sz="1600" dirty="0" err="1">
                <a:solidFill>
                  <a:schemeClr val="tx1"/>
                </a:solidFill>
                <a:latin typeface="Consolas" panose="020B0609020204030204" pitchFamily="49" charset="0"/>
                <a:cs typeface="Consolas" panose="020B0609020204030204" pitchFamily="49" charset="0"/>
              </a:rPr>
              <a:t>as.matrix</a:t>
            </a:r>
            <a:r>
              <a:rPr lang="en-US" sz="1600" dirty="0">
                <a:solidFill>
                  <a:schemeClr val="tx1"/>
                </a:solidFill>
                <a:latin typeface="Consolas" panose="020B0609020204030204" pitchFamily="49" charset="0"/>
                <a:cs typeface="Consolas" panose="020B0609020204030204" pitchFamily="49" charset="0"/>
              </a:rPr>
              <a:t>(</a:t>
            </a:r>
            <a:r>
              <a:rPr lang="en-US" sz="1600" dirty="0" err="1">
                <a:solidFill>
                  <a:schemeClr val="tx1"/>
                </a:solidFill>
                <a:latin typeface="Consolas" panose="020B0609020204030204" pitchFamily="49" charset="0"/>
                <a:cs typeface="Consolas" panose="020B0609020204030204" pitchFamily="49" charset="0"/>
              </a:rPr>
              <a:t>txtDtm</a:t>
            </a:r>
            <a:r>
              <a:rPr lang="en-US" sz="1600" dirty="0">
                <a:solidFill>
                  <a:schemeClr val="tx1"/>
                </a:solidFill>
                <a:latin typeface="Consolas" panose="020B0609020204030204" pitchFamily="49" charset="0"/>
                <a:cs typeface="Consolas" panose="020B0609020204030204" pitchFamily="49" charset="0"/>
              </a:rPr>
              <a:t>)</a:t>
            </a:r>
          </a:p>
        </p:txBody>
      </p:sp>
      <p:sp>
        <p:nvSpPr>
          <p:cNvPr id="12" name="Rectangle 11">
            <a:extLst>
              <a:ext uri="{FF2B5EF4-FFF2-40B4-BE49-F238E27FC236}">
                <a16:creationId xmlns:a16="http://schemas.microsoft.com/office/drawing/2014/main" id="{19889756-F100-4C4C-ADAB-79A1BBE2D7E1}"/>
              </a:ext>
            </a:extLst>
          </p:cNvPr>
          <p:cNvSpPr/>
          <p:nvPr/>
        </p:nvSpPr>
        <p:spPr>
          <a:xfrm>
            <a:off x="365759" y="4248574"/>
            <a:ext cx="4453647" cy="365760"/>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Code to Create the DTM/TDM and change to a matrix</a:t>
            </a:r>
          </a:p>
        </p:txBody>
      </p:sp>
      <p:sp>
        <p:nvSpPr>
          <p:cNvPr id="14" name="Rectangle 13">
            <a:extLst>
              <a:ext uri="{FF2B5EF4-FFF2-40B4-BE49-F238E27FC236}">
                <a16:creationId xmlns:a16="http://schemas.microsoft.com/office/drawing/2014/main" id="{9E667B80-37C5-4FA1-A8B6-4145CB28D72E}"/>
              </a:ext>
            </a:extLst>
          </p:cNvPr>
          <p:cNvSpPr/>
          <p:nvPr/>
        </p:nvSpPr>
        <p:spPr>
          <a:xfrm>
            <a:off x="365760" y="5944317"/>
            <a:ext cx="8409940" cy="353943"/>
          </a:xfrm>
          <a:prstGeom prst="rect">
            <a:avLst/>
          </a:prstGeom>
          <a:solidFill>
            <a:schemeClr val="accent1"/>
          </a:solidFill>
        </p:spPr>
        <p:txBody>
          <a:bodyPr wrap="square">
            <a:spAutoFit/>
          </a:bodyPr>
          <a:lstStyle/>
          <a:p>
            <a:pPr defTabSz="457200"/>
            <a:r>
              <a:rPr lang="en-US" sz="1700" kern="1200" dirty="0">
                <a:solidFill>
                  <a:schemeClr val="bg1"/>
                </a:solidFill>
                <a:latin typeface="+mj-lt"/>
                <a:ea typeface="Arial Unicode MS" panose="020B0604020202020204" pitchFamily="34" charset="-128"/>
                <a:cs typeface="Consolas" panose="020B0609020204030204" pitchFamily="49" charset="0"/>
              </a:rPr>
              <a:t>The matrices are sparse (many 0’s) so additional steps may be needed to extract information.</a:t>
            </a:r>
          </a:p>
        </p:txBody>
      </p:sp>
      <p:graphicFrame>
        <p:nvGraphicFramePr>
          <p:cNvPr id="17" name="Table 16">
            <a:extLst>
              <a:ext uri="{FF2B5EF4-FFF2-40B4-BE49-F238E27FC236}">
                <a16:creationId xmlns:a16="http://schemas.microsoft.com/office/drawing/2014/main" id="{FC3AE280-ABA7-4970-8744-D0E24542C377}"/>
              </a:ext>
            </a:extLst>
          </p:cNvPr>
          <p:cNvGraphicFramePr>
            <a:graphicFrameLocks noGrp="1"/>
          </p:cNvGraphicFramePr>
          <p:nvPr>
            <p:extLst>
              <p:ext uri="{D42A27DB-BD31-4B8C-83A1-F6EECF244321}">
                <p14:modId xmlns:p14="http://schemas.microsoft.com/office/powerpoint/2010/main" val="920767044"/>
              </p:ext>
            </p:extLst>
          </p:nvPr>
        </p:nvGraphicFramePr>
        <p:xfrm>
          <a:off x="365760" y="1630150"/>
          <a:ext cx="8341444" cy="2225040"/>
        </p:xfrm>
        <a:graphic>
          <a:graphicData uri="http://schemas.openxmlformats.org/drawingml/2006/table">
            <a:tbl>
              <a:tblPr firstRow="1" bandRow="1">
                <a:tableStyleId>{69C7853C-536D-4A76-A0AE-DD22124D55A5}</a:tableStyleId>
              </a:tblPr>
              <a:tblGrid>
                <a:gridCol w="1666631">
                  <a:extLst>
                    <a:ext uri="{9D8B030D-6E8A-4147-A177-3AD203B41FA5}">
                      <a16:colId xmlns:a16="http://schemas.microsoft.com/office/drawing/2014/main" val="20000"/>
                    </a:ext>
                  </a:extLst>
                </a:gridCol>
                <a:gridCol w="1417880">
                  <a:extLst>
                    <a:ext uri="{9D8B030D-6E8A-4147-A177-3AD203B41FA5}">
                      <a16:colId xmlns:a16="http://schemas.microsoft.com/office/drawing/2014/main" val="20001"/>
                    </a:ext>
                  </a:extLst>
                </a:gridCol>
                <a:gridCol w="1417880">
                  <a:extLst>
                    <a:ext uri="{9D8B030D-6E8A-4147-A177-3AD203B41FA5}">
                      <a16:colId xmlns:a16="http://schemas.microsoft.com/office/drawing/2014/main" val="20002"/>
                    </a:ext>
                  </a:extLst>
                </a:gridCol>
                <a:gridCol w="1417880">
                  <a:extLst>
                    <a:ext uri="{9D8B030D-6E8A-4147-A177-3AD203B41FA5}">
                      <a16:colId xmlns:a16="http://schemas.microsoft.com/office/drawing/2014/main" val="20003"/>
                    </a:ext>
                  </a:extLst>
                </a:gridCol>
                <a:gridCol w="818616">
                  <a:extLst>
                    <a:ext uri="{9D8B030D-6E8A-4147-A177-3AD203B41FA5}">
                      <a16:colId xmlns:a16="http://schemas.microsoft.com/office/drawing/2014/main" val="20004"/>
                    </a:ext>
                  </a:extLst>
                </a:gridCol>
                <a:gridCol w="1602557">
                  <a:extLst>
                    <a:ext uri="{9D8B030D-6E8A-4147-A177-3AD203B41FA5}">
                      <a16:colId xmlns:a16="http://schemas.microsoft.com/office/drawing/2014/main" val="20005"/>
                    </a:ext>
                  </a:extLst>
                </a:gridCol>
              </a:tblGrid>
              <a:tr h="370840">
                <a:tc>
                  <a:txBody>
                    <a:bodyPr/>
                    <a:lstStyle/>
                    <a:p>
                      <a:endParaRPr lang="en-US" sz="1000" kern="1200" dirty="0">
                        <a:solidFill>
                          <a:schemeClr val="dk1"/>
                        </a:solidFill>
                        <a:latin typeface="Arial Unicode MS" panose="020B0604020202020204" pitchFamily="34" charset="-128"/>
                        <a:ea typeface="+mn-ea"/>
                        <a:cs typeface="+mn-cs"/>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Term1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Term2</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Term3</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Term_n</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370840">
                <a:tc>
                  <a:txBody>
                    <a:bodyPr/>
                    <a:lstStyle/>
                    <a:p>
                      <a:r>
                        <a:rPr lang="en-US" sz="1000" dirty="0">
                          <a:solidFill>
                            <a:schemeClr val="bg1"/>
                          </a:solidFill>
                          <a:latin typeface="Arial Unicode MS" panose="020B0604020202020204" pitchFamily="34" charset="-128"/>
                        </a:rPr>
                        <a:t>Document</a:t>
                      </a:r>
                    </a:p>
                  </a:txBody>
                  <a:tcPr>
                    <a:lnT w="12700" cap="flat" cmpd="sng" algn="ctr">
                      <a:solidFill>
                        <a:srgbClr val="FFFFFF"/>
                      </a:solidFill>
                      <a:prstDash val="solid"/>
                      <a:round/>
                      <a:headEnd type="none" w="med" len="med"/>
                      <a:tailEnd type="none" w="med" len="med"/>
                    </a:lnT>
                    <a:solidFill>
                      <a:schemeClr val="accent1"/>
                    </a:solidFill>
                  </a:tcPr>
                </a:tc>
                <a:tc>
                  <a:txBody>
                    <a:bodyPr/>
                    <a:lstStyle/>
                    <a:p>
                      <a:r>
                        <a:rPr lang="en-US" sz="1000" dirty="0">
                          <a:latin typeface="Arial Unicode MS" panose="020B0604020202020204" pitchFamily="34" charset="-128"/>
                        </a:rPr>
                        <a:t>1</a:t>
                      </a:r>
                    </a:p>
                  </a:txBody>
                  <a:tcPr>
                    <a:lnT w="12700" cap="flat" cmpd="sng" algn="ctr">
                      <a:solidFill>
                        <a:srgbClr val="FFFFFF"/>
                      </a:solidFill>
                      <a:prstDash val="solid"/>
                      <a:round/>
                      <a:headEnd type="none" w="med" len="med"/>
                      <a:tailEnd type="none" w="med" len="med"/>
                    </a:lnT>
                    <a:solidFill>
                      <a:schemeClr val="accent5"/>
                    </a:solidFill>
                  </a:tcPr>
                </a:tc>
                <a:tc>
                  <a:txBody>
                    <a:bodyPr/>
                    <a:lstStyle/>
                    <a:p>
                      <a:r>
                        <a:rPr lang="en-US" sz="1000" dirty="0">
                          <a:latin typeface="Arial Unicode MS" panose="020B0604020202020204" pitchFamily="34" charset="-128"/>
                        </a:rPr>
                        <a:t>1</a:t>
                      </a:r>
                    </a:p>
                  </a:txBody>
                  <a:tcPr>
                    <a:lnT w="12700" cap="flat" cmpd="sng" algn="ctr">
                      <a:solidFill>
                        <a:srgbClr val="FFFFFF"/>
                      </a:solidFill>
                      <a:prstDash val="solid"/>
                      <a:round/>
                      <a:headEnd type="none" w="med" len="med"/>
                      <a:tailEnd type="none" w="med" len="med"/>
                    </a:lnT>
                    <a:solidFill>
                      <a:schemeClr val="accent5"/>
                    </a:solidFill>
                  </a:tcPr>
                </a:tc>
                <a:tc>
                  <a:txBody>
                    <a:bodyPr/>
                    <a:lstStyle/>
                    <a:p>
                      <a:r>
                        <a:rPr lang="en-US" sz="1000" dirty="0">
                          <a:latin typeface="Arial Unicode MS" panose="020B0604020202020204" pitchFamily="34" charset="-128"/>
                        </a:rPr>
                        <a:t>1</a:t>
                      </a:r>
                    </a:p>
                  </a:txBody>
                  <a:tcPr>
                    <a:lnT w="12700" cap="flat" cmpd="sng" algn="ctr">
                      <a:solidFill>
                        <a:srgbClr val="FFFFFF"/>
                      </a:solidFill>
                      <a:prstDash val="solid"/>
                      <a:round/>
                      <a:headEnd type="none" w="med" len="med"/>
                      <a:tailEnd type="none" w="med" len="med"/>
                    </a:lnT>
                    <a:solidFill>
                      <a:schemeClr val="accent5"/>
                    </a:solidFill>
                  </a:tcPr>
                </a:tc>
                <a:tc>
                  <a:txBody>
                    <a:bodyPr/>
                    <a:lstStyle/>
                    <a:p>
                      <a:r>
                        <a:rPr lang="en-US" sz="1000" dirty="0">
                          <a:latin typeface="Arial Unicode MS" panose="020B0604020202020204" pitchFamily="34" charset="-128"/>
                        </a:rPr>
                        <a:t>0</a:t>
                      </a:r>
                    </a:p>
                  </a:txBody>
                  <a:tcPr>
                    <a:lnT w="12700" cap="flat" cmpd="sng" algn="ctr">
                      <a:solidFill>
                        <a:srgbClr val="FFFFFF"/>
                      </a:solidFill>
                      <a:prstDash val="solid"/>
                      <a:round/>
                      <a:headEnd type="none" w="med" len="med"/>
                      <a:tailEnd type="none" w="med" len="med"/>
                    </a:lnT>
                    <a:solidFill>
                      <a:schemeClr val="accent5"/>
                    </a:solidFill>
                  </a:tcPr>
                </a:tc>
                <a:tc>
                  <a:txBody>
                    <a:bodyPr/>
                    <a:lstStyle/>
                    <a:p>
                      <a:r>
                        <a:rPr lang="en-US" sz="1000" dirty="0">
                          <a:latin typeface="Arial Unicode MS" panose="020B0604020202020204" pitchFamily="34" charset="-128"/>
                        </a:rPr>
                        <a:t>0</a:t>
                      </a:r>
                    </a:p>
                  </a:txBody>
                  <a:tcPr>
                    <a:lnT w="12700" cap="flat" cmpd="sng" algn="ctr">
                      <a:solidFill>
                        <a:srgbClr val="FFFFFF"/>
                      </a:solidFill>
                      <a:prstDash val="solid"/>
                      <a:round/>
                      <a:headEnd type="none" w="med" len="med"/>
                      <a:tailEnd type="none" w="med" len="med"/>
                    </a:lnT>
                    <a:solidFill>
                      <a:schemeClr val="accent5"/>
                    </a:solidFill>
                  </a:tcPr>
                </a:tc>
                <a:extLst>
                  <a:ext uri="{0D108BD9-81ED-4DB2-BD59-A6C34878D82A}">
                    <a16:rowId xmlns:a16="http://schemas.microsoft.com/office/drawing/2014/main" val="10001"/>
                  </a:ext>
                </a:extLst>
              </a:tr>
              <a:tr h="370840">
                <a:tc>
                  <a:txBody>
                    <a:bodyPr/>
                    <a:lstStyle/>
                    <a:p>
                      <a:r>
                        <a:rPr lang="en-US" sz="1000" dirty="0">
                          <a:solidFill>
                            <a:schemeClr val="bg1"/>
                          </a:solidFill>
                          <a:latin typeface="Arial Unicode MS" panose="020B0604020202020204" pitchFamily="34" charset="-128"/>
                        </a:rPr>
                        <a:t>Document</a:t>
                      </a:r>
                    </a:p>
                  </a:txBody>
                  <a:tcPr>
                    <a:solidFill>
                      <a:schemeClr val="accent1"/>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1</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extLst>
                  <a:ext uri="{0D108BD9-81ED-4DB2-BD59-A6C34878D82A}">
                    <a16:rowId xmlns:a16="http://schemas.microsoft.com/office/drawing/2014/main" val="10002"/>
                  </a:ext>
                </a:extLst>
              </a:tr>
              <a:tr h="370840">
                <a:tc>
                  <a:txBody>
                    <a:bodyPr/>
                    <a:lstStyle/>
                    <a:p>
                      <a:r>
                        <a:rPr lang="en-US" sz="1000" dirty="0">
                          <a:solidFill>
                            <a:schemeClr val="bg1"/>
                          </a:solidFill>
                          <a:latin typeface="Arial Unicode MS" panose="020B0604020202020204" pitchFamily="34" charset="-128"/>
                        </a:rPr>
                        <a:t>Document</a:t>
                      </a:r>
                    </a:p>
                  </a:txBody>
                  <a:tcPr>
                    <a:solidFill>
                      <a:schemeClr val="accent1"/>
                    </a:solidFill>
                  </a:tcPr>
                </a:tc>
                <a:tc>
                  <a:txBody>
                    <a:bodyPr/>
                    <a:lstStyle/>
                    <a:p>
                      <a:r>
                        <a:rPr lang="en-US" sz="1000" dirty="0">
                          <a:latin typeface="Arial Unicode MS" panose="020B0604020202020204" pitchFamily="34" charset="-128"/>
                        </a:rPr>
                        <a:t>3</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3</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extLst>
                  <a:ext uri="{0D108BD9-81ED-4DB2-BD59-A6C34878D82A}">
                    <a16:rowId xmlns:a16="http://schemas.microsoft.com/office/drawing/2014/main" val="10003"/>
                  </a:ext>
                </a:extLst>
              </a:tr>
              <a:tr h="370840">
                <a:tc>
                  <a:txBody>
                    <a:bodyPr/>
                    <a:lstStyle/>
                    <a:p>
                      <a:r>
                        <a:rPr lang="en-US" sz="1000" dirty="0">
                          <a:solidFill>
                            <a:schemeClr val="bg1"/>
                          </a:solidFill>
                          <a:latin typeface="Arial Unicode MS" panose="020B0604020202020204" pitchFamily="34" charset="-128"/>
                        </a:rPr>
                        <a:t>…</a:t>
                      </a:r>
                    </a:p>
                  </a:txBody>
                  <a:tcPr>
                    <a:solidFill>
                      <a:schemeClr val="accent1"/>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1</a:t>
                      </a:r>
                    </a:p>
                  </a:txBody>
                  <a:tcPr>
                    <a:solidFill>
                      <a:schemeClr val="accent5"/>
                    </a:solidFill>
                  </a:tcPr>
                </a:tc>
                <a:tc>
                  <a:txBody>
                    <a:bodyPr/>
                    <a:lstStyle/>
                    <a:p>
                      <a:r>
                        <a:rPr lang="en-US" sz="1000" dirty="0">
                          <a:latin typeface="Arial Unicode MS" panose="020B0604020202020204" pitchFamily="34" charset="-128"/>
                        </a:rPr>
                        <a:t>1</a:t>
                      </a:r>
                    </a:p>
                  </a:txBody>
                  <a:tcPr>
                    <a:solidFill>
                      <a:schemeClr val="accent5"/>
                    </a:solidFill>
                  </a:tcPr>
                </a:tc>
                <a:extLst>
                  <a:ext uri="{0D108BD9-81ED-4DB2-BD59-A6C34878D82A}">
                    <a16:rowId xmlns:a16="http://schemas.microsoft.com/office/drawing/2014/main" val="10004"/>
                  </a:ext>
                </a:extLst>
              </a:tr>
              <a:tr h="370840">
                <a:tc>
                  <a:txBody>
                    <a:bodyPr/>
                    <a:lstStyle/>
                    <a:p>
                      <a:r>
                        <a:rPr lang="en-US" sz="1000" dirty="0" err="1">
                          <a:solidFill>
                            <a:schemeClr val="bg1"/>
                          </a:solidFill>
                          <a:latin typeface="Arial Unicode MS" panose="020B0604020202020204" pitchFamily="34" charset="-128"/>
                        </a:rPr>
                        <a:t>Document_n</a:t>
                      </a:r>
                      <a:endParaRPr lang="en-US" sz="1000" dirty="0">
                        <a:solidFill>
                          <a:schemeClr val="bg1"/>
                        </a:solidFill>
                        <a:latin typeface="Arial Unicode MS" panose="020B0604020202020204" pitchFamily="34" charset="-128"/>
                      </a:endParaRPr>
                    </a:p>
                  </a:txBody>
                  <a:tcPr>
                    <a:solidFill>
                      <a:schemeClr val="accent1"/>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1</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extLst>
                  <a:ext uri="{0D108BD9-81ED-4DB2-BD59-A6C34878D82A}">
                    <a16:rowId xmlns:a16="http://schemas.microsoft.com/office/drawing/2014/main" val="10005"/>
                  </a:ext>
                </a:extLst>
              </a:tr>
            </a:tbl>
          </a:graphicData>
        </a:graphic>
      </p:graphicFrame>
      <p:sp>
        <p:nvSpPr>
          <p:cNvPr id="18" name="Rectangle 17">
            <a:extLst>
              <a:ext uri="{FF2B5EF4-FFF2-40B4-BE49-F238E27FC236}">
                <a16:creationId xmlns:a16="http://schemas.microsoft.com/office/drawing/2014/main" id="{E8FFC286-E215-43A9-B51D-20E465668F33}"/>
              </a:ext>
            </a:extLst>
          </p:cNvPr>
          <p:cNvSpPr/>
          <p:nvPr/>
        </p:nvSpPr>
        <p:spPr>
          <a:xfrm>
            <a:off x="365760" y="1249919"/>
            <a:ext cx="8341444" cy="365760"/>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Document Term Matrix</a:t>
            </a:r>
          </a:p>
        </p:txBody>
      </p:sp>
      <p:sp>
        <p:nvSpPr>
          <p:cNvPr id="19" name="Rectangle 18">
            <a:extLst>
              <a:ext uri="{FF2B5EF4-FFF2-40B4-BE49-F238E27FC236}">
                <a16:creationId xmlns:a16="http://schemas.microsoft.com/office/drawing/2014/main" id="{948A66C7-8011-4A5F-A82A-92177B696CA0}"/>
              </a:ext>
            </a:extLst>
          </p:cNvPr>
          <p:cNvSpPr/>
          <p:nvPr/>
        </p:nvSpPr>
        <p:spPr>
          <a:xfrm>
            <a:off x="5129846" y="4248574"/>
            <a:ext cx="3513457" cy="365760"/>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Why are DTM &amp; TDM Sparse?  What do they represent?</a:t>
            </a:r>
          </a:p>
        </p:txBody>
      </p:sp>
      <p:sp>
        <p:nvSpPr>
          <p:cNvPr id="20" name="Rectangle 19">
            <a:extLst>
              <a:ext uri="{FF2B5EF4-FFF2-40B4-BE49-F238E27FC236}">
                <a16:creationId xmlns:a16="http://schemas.microsoft.com/office/drawing/2014/main" id="{7097BD3E-8060-4D7E-B28F-7036109F93D8}"/>
              </a:ext>
            </a:extLst>
          </p:cNvPr>
          <p:cNvSpPr/>
          <p:nvPr/>
        </p:nvSpPr>
        <p:spPr>
          <a:xfrm>
            <a:off x="5129846" y="4617577"/>
            <a:ext cx="3513458" cy="1153636"/>
          </a:xfrm>
          <a:prstGeom prst="rect">
            <a:avLst/>
          </a:prstGeom>
          <a:solidFill>
            <a:schemeClr val="bg1"/>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t" anchorCtr="0"/>
          <a:lstStyle/>
          <a:p>
            <a:pPr algn="ctr"/>
            <a:endParaRPr lang="en-US" sz="3600" dirty="0">
              <a:solidFill>
                <a:schemeClr val="tx1"/>
              </a:solidFill>
              <a:latin typeface="+mj-lt"/>
              <a:cs typeface="Consolas" panose="020B0609020204030204" pitchFamily="49" charset="0"/>
            </a:endParaRPr>
          </a:p>
        </p:txBody>
      </p:sp>
      <p:sp>
        <p:nvSpPr>
          <p:cNvPr id="6" name="TextBox 5">
            <a:extLst>
              <a:ext uri="{FF2B5EF4-FFF2-40B4-BE49-F238E27FC236}">
                <a16:creationId xmlns:a16="http://schemas.microsoft.com/office/drawing/2014/main" id="{71913972-4453-478B-B709-646647E27FDC}"/>
              </a:ext>
            </a:extLst>
          </p:cNvPr>
          <p:cNvSpPr txBox="1"/>
          <p:nvPr/>
        </p:nvSpPr>
        <p:spPr>
          <a:xfrm>
            <a:off x="6457950" y="4840776"/>
            <a:ext cx="611065" cy="646331"/>
          </a:xfrm>
          <a:prstGeom prst="rect">
            <a:avLst/>
          </a:prstGeom>
          <a:noFill/>
        </p:spPr>
        <p:txBody>
          <a:bodyPr wrap="none" rtlCol="0">
            <a:spAutoFit/>
          </a:bodyPr>
          <a:lstStyle/>
          <a:p>
            <a:r>
              <a:rPr lang="en-US" sz="3600" dirty="0"/>
              <a:t>??</a:t>
            </a:r>
          </a:p>
        </p:txBody>
      </p:sp>
    </p:spTree>
    <p:extLst>
      <p:ext uri="{BB962C8B-B14F-4D97-AF65-F5344CB8AC3E}">
        <p14:creationId xmlns:p14="http://schemas.microsoft.com/office/powerpoint/2010/main" val="2965921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animBg="1"/>
      <p:bldP spid="14" grpId="0" animBg="1"/>
      <p:bldP spid="18" grpId="0" animBg="1"/>
      <p:bldP spid="19" grpId="0" animBg="1"/>
      <p:bldP spid="20" grpId="0" animBg="1"/>
      <p:bldP spid="6"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F061A48-CB41-4DDC-B8B9-5FFA68FF2634}"/>
              </a:ext>
            </a:extLst>
          </p:cNvPr>
          <p:cNvSpPr txBox="1">
            <a:spLocks/>
          </p:cNvSpPr>
          <p:nvPr/>
        </p:nvSpPr>
        <p:spPr>
          <a:xfrm>
            <a:off x="628650" y="365126"/>
            <a:ext cx="78867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2800" dirty="0"/>
              <a:t>Open </a:t>
            </a:r>
            <a:r>
              <a:rPr lang="en-US" sz="2800" dirty="0" err="1"/>
              <a:t>E_Cleaning.R</a:t>
            </a:r>
            <a:endParaRPr lang="en-US" sz="2800" dirty="0"/>
          </a:p>
        </p:txBody>
      </p:sp>
      <p:sp>
        <p:nvSpPr>
          <p:cNvPr id="6" name="Date Placeholder 1">
            <a:extLst>
              <a:ext uri="{FF2B5EF4-FFF2-40B4-BE49-F238E27FC236}">
                <a16:creationId xmlns:a16="http://schemas.microsoft.com/office/drawing/2014/main" id="{A5024E83-7248-49C6-83CE-0C52F416FEF7}"/>
              </a:ext>
            </a:extLst>
          </p:cNvPr>
          <p:cNvSpPr>
            <a:spLocks noGrp="1"/>
          </p:cNvSpPr>
          <p:nvPr>
            <p:ph type="dt" sz="half" idx="10"/>
          </p:nvPr>
        </p:nvSpPr>
        <p:spPr>
          <a:xfrm>
            <a:off x="628650" y="6356351"/>
            <a:ext cx="2057400" cy="365125"/>
          </a:xfrm>
        </p:spPr>
        <p:txBody>
          <a:bodyPr/>
          <a:lstStyle/>
          <a:p>
            <a:fld id="{6700A58B-DD98-43D0-B791-721480A02982}" type="datetime1">
              <a:rPr lang="en-US" smtClean="0"/>
              <a:t>5/22/24</a:t>
            </a:fld>
            <a:endParaRPr lang="en-US"/>
          </a:p>
        </p:txBody>
      </p:sp>
      <p:sp>
        <p:nvSpPr>
          <p:cNvPr id="7" name="Slide Number Placeholder 3">
            <a:extLst>
              <a:ext uri="{FF2B5EF4-FFF2-40B4-BE49-F238E27FC236}">
                <a16:creationId xmlns:a16="http://schemas.microsoft.com/office/drawing/2014/main" id="{269E8134-5ACB-40D1-8C0C-86324C8FEF4A}"/>
              </a:ext>
            </a:extLst>
          </p:cNvPr>
          <p:cNvSpPr>
            <a:spLocks noGrp="1"/>
          </p:cNvSpPr>
          <p:nvPr>
            <p:ph type="sldNum" sz="quarter" idx="12"/>
          </p:nvPr>
        </p:nvSpPr>
        <p:spPr>
          <a:xfrm>
            <a:off x="6457950" y="6356351"/>
            <a:ext cx="857250" cy="365125"/>
          </a:xfrm>
        </p:spPr>
        <p:txBody>
          <a:bodyPr/>
          <a:lstStyle/>
          <a:p>
            <a:fld id="{37290FF7-652B-4475-AEAB-8B1A5D23AE09}" type="slidenum">
              <a:rPr lang="en-US" smtClean="0"/>
              <a:t>38</a:t>
            </a:fld>
            <a:endParaRPr lang="en-US"/>
          </a:p>
        </p:txBody>
      </p:sp>
      <p:sp>
        <p:nvSpPr>
          <p:cNvPr id="9" name="Footer Placeholder 5">
            <a:extLst>
              <a:ext uri="{FF2B5EF4-FFF2-40B4-BE49-F238E27FC236}">
                <a16:creationId xmlns:a16="http://schemas.microsoft.com/office/drawing/2014/main" id="{DBB2B3EF-AB58-48CF-9BD0-D8993F5AF9F9}"/>
              </a:ext>
            </a:extLst>
          </p:cNvPr>
          <p:cNvSpPr>
            <a:spLocks noGrp="1"/>
          </p:cNvSpPr>
          <p:nvPr>
            <p:ph type="ftr" sz="quarter" idx="3"/>
          </p:nvPr>
        </p:nvSpPr>
        <p:spPr>
          <a:xfrm>
            <a:off x="3028950" y="6356351"/>
            <a:ext cx="3086100" cy="365125"/>
          </a:xfrm>
        </p:spPr>
        <p:txBody>
          <a:bodyPr/>
          <a:lstStyle/>
          <a:p>
            <a:r>
              <a:rPr lang="en-US" dirty="0"/>
              <a:t>Kwartler </a:t>
            </a:r>
          </a:p>
        </p:txBody>
      </p:sp>
    </p:spTree>
    <p:extLst>
      <p:ext uri="{BB962C8B-B14F-4D97-AF65-F5344CB8AC3E}">
        <p14:creationId xmlns:p14="http://schemas.microsoft.com/office/powerpoint/2010/main" val="395839476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F061A48-CB41-4DDC-B8B9-5FFA68FF2634}"/>
              </a:ext>
            </a:extLst>
          </p:cNvPr>
          <p:cNvSpPr txBox="1">
            <a:spLocks/>
          </p:cNvSpPr>
          <p:nvPr/>
        </p:nvSpPr>
        <p:spPr>
          <a:xfrm>
            <a:off x="628650" y="365126"/>
            <a:ext cx="78867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dirty="0"/>
              <a:t>Summarizing the DTM</a:t>
            </a:r>
          </a:p>
        </p:txBody>
      </p:sp>
      <p:sp>
        <p:nvSpPr>
          <p:cNvPr id="6" name="Date Placeholder 1">
            <a:extLst>
              <a:ext uri="{FF2B5EF4-FFF2-40B4-BE49-F238E27FC236}">
                <a16:creationId xmlns:a16="http://schemas.microsoft.com/office/drawing/2014/main" id="{A5024E83-7248-49C6-83CE-0C52F416FEF7}"/>
              </a:ext>
            </a:extLst>
          </p:cNvPr>
          <p:cNvSpPr>
            <a:spLocks noGrp="1"/>
          </p:cNvSpPr>
          <p:nvPr>
            <p:ph type="dt" sz="half" idx="10"/>
          </p:nvPr>
        </p:nvSpPr>
        <p:spPr>
          <a:xfrm>
            <a:off x="628650" y="6356351"/>
            <a:ext cx="2057400" cy="365125"/>
          </a:xfrm>
        </p:spPr>
        <p:txBody>
          <a:bodyPr/>
          <a:lstStyle/>
          <a:p>
            <a:fld id="{6700A58B-DD98-43D0-B791-721480A02982}" type="datetime1">
              <a:rPr lang="en-US" smtClean="0"/>
              <a:t>5/22/24</a:t>
            </a:fld>
            <a:endParaRPr lang="en-US"/>
          </a:p>
        </p:txBody>
      </p:sp>
      <p:sp>
        <p:nvSpPr>
          <p:cNvPr id="7" name="Slide Number Placeholder 3">
            <a:extLst>
              <a:ext uri="{FF2B5EF4-FFF2-40B4-BE49-F238E27FC236}">
                <a16:creationId xmlns:a16="http://schemas.microsoft.com/office/drawing/2014/main" id="{269E8134-5ACB-40D1-8C0C-86324C8FEF4A}"/>
              </a:ext>
            </a:extLst>
          </p:cNvPr>
          <p:cNvSpPr>
            <a:spLocks noGrp="1"/>
          </p:cNvSpPr>
          <p:nvPr>
            <p:ph type="sldNum" sz="quarter" idx="12"/>
          </p:nvPr>
        </p:nvSpPr>
        <p:spPr>
          <a:xfrm>
            <a:off x="6457950" y="6356351"/>
            <a:ext cx="857250" cy="365125"/>
          </a:xfrm>
        </p:spPr>
        <p:txBody>
          <a:bodyPr/>
          <a:lstStyle/>
          <a:p>
            <a:fld id="{37290FF7-652B-4475-AEAB-8B1A5D23AE09}" type="slidenum">
              <a:rPr lang="en-US" smtClean="0"/>
              <a:t>39</a:t>
            </a:fld>
            <a:endParaRPr lang="en-US"/>
          </a:p>
        </p:txBody>
      </p:sp>
      <p:sp>
        <p:nvSpPr>
          <p:cNvPr id="8" name="Footer Placeholder 4">
            <a:extLst>
              <a:ext uri="{FF2B5EF4-FFF2-40B4-BE49-F238E27FC236}">
                <a16:creationId xmlns:a16="http://schemas.microsoft.com/office/drawing/2014/main" id="{831F0EBF-9545-4BDE-B6B2-0D32BABD5667}"/>
              </a:ext>
            </a:extLst>
          </p:cNvPr>
          <p:cNvSpPr>
            <a:spLocks noGrp="1"/>
          </p:cNvSpPr>
          <p:nvPr>
            <p:ph type="ftr" sz="quarter" idx="3"/>
          </p:nvPr>
        </p:nvSpPr>
        <p:spPr>
          <a:xfrm>
            <a:off x="3028950" y="6356351"/>
            <a:ext cx="3086100" cy="365125"/>
          </a:xfrm>
        </p:spPr>
        <p:txBody>
          <a:bodyPr/>
          <a:lstStyle/>
          <a:p>
            <a:r>
              <a:rPr lang="en-US" dirty="0"/>
              <a:t>Kwartler </a:t>
            </a:r>
          </a:p>
        </p:txBody>
      </p:sp>
      <p:sp>
        <p:nvSpPr>
          <p:cNvPr id="9" name="Rectangle 8">
            <a:extLst>
              <a:ext uri="{FF2B5EF4-FFF2-40B4-BE49-F238E27FC236}">
                <a16:creationId xmlns:a16="http://schemas.microsoft.com/office/drawing/2014/main" id="{F5CD4F4D-781D-474A-9BAC-BB83839CDCE1}"/>
              </a:ext>
            </a:extLst>
          </p:cNvPr>
          <p:cNvSpPr/>
          <p:nvPr/>
        </p:nvSpPr>
        <p:spPr>
          <a:xfrm>
            <a:off x="365758" y="1121534"/>
            <a:ext cx="7653397" cy="1077218"/>
          </a:xfrm>
          <a:prstGeom prst="rect">
            <a:avLst/>
          </a:prstGeom>
          <a:solidFill>
            <a:schemeClr val="bg1">
              <a:lumMod val="85000"/>
            </a:schemeClr>
          </a:solidFill>
        </p:spPr>
        <p:txBody>
          <a:bodyPr wrap="square">
            <a:spAutoFit/>
          </a:bodyPr>
          <a:lstStyle/>
          <a:p>
            <a:pPr defTabSz="457200"/>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termFreq</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&lt;-</a:t>
            </a:r>
            <a:r>
              <a:rPr lang="en-US" sz="1600" kern="1200" dirty="0">
                <a:solidFill>
                  <a:prstClr val="black"/>
                </a:solidFill>
                <a:highlight>
                  <a:srgbClr val="FFFF00"/>
                </a:highlight>
                <a:latin typeface="Consolas" panose="020B0609020204030204" pitchFamily="49" charset="0"/>
                <a:ea typeface="Arial Unicode MS" panose="020B0604020202020204" pitchFamily="34" charset="-128"/>
                <a:cs typeface="Consolas" panose="020B0609020204030204" pitchFamily="49" charset="0"/>
              </a:rPr>
              <a:t>???????</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txtDtmM</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a:p>
            <a:pPr defTabSz="457200"/>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termFreq</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&lt;- </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data.frame</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(word      = names(</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termFreq</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a:p>
            <a:pPr defTabSz="457200"/>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frequency = </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termFreq</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p>
          <a:p>
            <a:pPr defTabSz="457200"/>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row.names</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 NULL)</a:t>
            </a:r>
          </a:p>
        </p:txBody>
      </p:sp>
      <p:sp>
        <p:nvSpPr>
          <p:cNvPr id="13" name="Isosceles Triangle 12">
            <a:extLst>
              <a:ext uri="{FF2B5EF4-FFF2-40B4-BE49-F238E27FC236}">
                <a16:creationId xmlns:a16="http://schemas.microsoft.com/office/drawing/2014/main" id="{86C9C44B-67F3-4E36-8102-211D5F3F934C}"/>
              </a:ext>
            </a:extLst>
          </p:cNvPr>
          <p:cNvSpPr/>
          <p:nvPr/>
        </p:nvSpPr>
        <p:spPr>
          <a:xfrm rot="5400000">
            <a:off x="4382414" y="3552522"/>
            <a:ext cx="1339350" cy="402476"/>
          </a:xfrm>
          <a:prstGeom prst="triangle">
            <a:avLst/>
          </a:prstGeom>
          <a:solidFill>
            <a:schemeClr val="accent5"/>
          </a:solidFill>
          <a:ln>
            <a:solidFill>
              <a:schemeClr val="accent5"/>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kern="1200" dirty="0">
              <a:solidFill>
                <a:prstClr val="white"/>
              </a:solidFill>
              <a:latin typeface="Arial Unicode MS" panose="020B0604020202020204" pitchFamily="34" charset="-128"/>
            </a:endParaRPr>
          </a:p>
        </p:txBody>
      </p:sp>
      <p:graphicFrame>
        <p:nvGraphicFramePr>
          <p:cNvPr id="14" name="Table 13">
            <a:extLst>
              <a:ext uri="{FF2B5EF4-FFF2-40B4-BE49-F238E27FC236}">
                <a16:creationId xmlns:a16="http://schemas.microsoft.com/office/drawing/2014/main" id="{88D87AD9-BE81-4811-80B4-0B3567211CA3}"/>
              </a:ext>
            </a:extLst>
          </p:cNvPr>
          <p:cNvGraphicFramePr>
            <a:graphicFrameLocks noGrp="1"/>
          </p:cNvGraphicFramePr>
          <p:nvPr>
            <p:extLst>
              <p:ext uri="{D42A27DB-BD31-4B8C-83A1-F6EECF244321}">
                <p14:modId xmlns:p14="http://schemas.microsoft.com/office/powerpoint/2010/main" val="800619025"/>
              </p:ext>
            </p:extLst>
          </p:nvPr>
        </p:nvGraphicFramePr>
        <p:xfrm>
          <a:off x="5962071" y="2844349"/>
          <a:ext cx="2057083" cy="2225040"/>
        </p:xfrm>
        <a:graphic>
          <a:graphicData uri="http://schemas.openxmlformats.org/drawingml/2006/table">
            <a:tbl>
              <a:tblPr firstRow="1" bandRow="1">
                <a:tableStyleId>{5C22544A-7EE6-4342-B048-85BDC9FD1C3A}</a:tableStyleId>
              </a:tblPr>
              <a:tblGrid>
                <a:gridCol w="1142720">
                  <a:extLst>
                    <a:ext uri="{9D8B030D-6E8A-4147-A177-3AD203B41FA5}">
                      <a16:colId xmlns:a16="http://schemas.microsoft.com/office/drawing/2014/main" val="20000"/>
                    </a:ext>
                  </a:extLst>
                </a:gridCol>
                <a:gridCol w="914363">
                  <a:extLst>
                    <a:ext uri="{9D8B030D-6E8A-4147-A177-3AD203B41FA5}">
                      <a16:colId xmlns:a16="http://schemas.microsoft.com/office/drawing/2014/main" val="20001"/>
                    </a:ext>
                  </a:extLst>
                </a:gridCol>
              </a:tblGrid>
              <a:tr h="370840">
                <a:tc>
                  <a:txBody>
                    <a:bodyPr/>
                    <a:lstStyle/>
                    <a:p>
                      <a:r>
                        <a:rPr lang="en-US" dirty="0">
                          <a:latin typeface="Arial Unicode MS" panose="020B0604020202020204" pitchFamily="34" charset="-128"/>
                        </a:rPr>
                        <a:t>word</a:t>
                      </a:r>
                    </a:p>
                  </a:txBody>
                  <a:tcPr/>
                </a:tc>
                <a:tc>
                  <a:txBody>
                    <a:bodyPr/>
                    <a:lstStyle/>
                    <a:p>
                      <a:r>
                        <a:rPr lang="en-US" dirty="0" err="1">
                          <a:latin typeface="Arial Unicode MS" panose="020B0604020202020204" pitchFamily="34" charset="-128"/>
                        </a:rPr>
                        <a:t>freq</a:t>
                      </a:r>
                      <a:endParaRPr lang="en-US" dirty="0">
                        <a:latin typeface="Arial Unicode MS" panose="020B0604020202020204" pitchFamily="34" charset="-128"/>
                      </a:endParaRPr>
                    </a:p>
                  </a:txBody>
                  <a:tcPr/>
                </a:tc>
                <a:extLst>
                  <a:ext uri="{0D108BD9-81ED-4DB2-BD59-A6C34878D82A}">
                    <a16:rowId xmlns:a16="http://schemas.microsoft.com/office/drawing/2014/main" val="10000"/>
                  </a:ext>
                </a:extLst>
              </a:tr>
              <a:tr h="370840">
                <a:tc>
                  <a:txBody>
                    <a:bodyPr/>
                    <a:lstStyle/>
                    <a:p>
                      <a:r>
                        <a:rPr lang="en-US" dirty="0">
                          <a:latin typeface="Arial Unicode MS" panose="020B0604020202020204" pitchFamily="34" charset="-128"/>
                        </a:rPr>
                        <a:t>Term1</a:t>
                      </a:r>
                    </a:p>
                  </a:txBody>
                  <a:tcPr/>
                </a:tc>
                <a:tc>
                  <a:txBody>
                    <a:bodyPr/>
                    <a:lstStyle/>
                    <a:p>
                      <a:r>
                        <a:rPr lang="en-US" dirty="0">
                          <a:latin typeface="Arial Unicode MS" panose="020B0604020202020204" pitchFamily="34" charset="-128"/>
                        </a:rPr>
                        <a:t>1</a:t>
                      </a:r>
                    </a:p>
                  </a:txBody>
                  <a:tcPr/>
                </a:tc>
                <a:extLst>
                  <a:ext uri="{0D108BD9-81ED-4DB2-BD59-A6C34878D82A}">
                    <a16:rowId xmlns:a16="http://schemas.microsoft.com/office/drawing/2014/main" val="10001"/>
                  </a:ext>
                </a:extLst>
              </a:tr>
              <a:tr h="370840">
                <a:tc>
                  <a:txBody>
                    <a:bodyPr/>
                    <a:lstStyle/>
                    <a:p>
                      <a:r>
                        <a:rPr lang="en-US" dirty="0">
                          <a:latin typeface="Arial Unicode MS" panose="020B0604020202020204" pitchFamily="34" charset="-128"/>
                        </a:rPr>
                        <a:t>Term2</a:t>
                      </a:r>
                    </a:p>
                  </a:txBody>
                  <a:tcPr/>
                </a:tc>
                <a:tc>
                  <a:txBody>
                    <a:bodyPr/>
                    <a:lstStyle/>
                    <a:p>
                      <a:r>
                        <a:rPr lang="en-US" dirty="0">
                          <a:latin typeface="Arial Unicode MS" panose="020B0604020202020204" pitchFamily="34" charset="-128"/>
                        </a:rPr>
                        <a:t>2</a:t>
                      </a:r>
                    </a:p>
                  </a:txBody>
                  <a:tcPr/>
                </a:tc>
                <a:extLst>
                  <a:ext uri="{0D108BD9-81ED-4DB2-BD59-A6C34878D82A}">
                    <a16:rowId xmlns:a16="http://schemas.microsoft.com/office/drawing/2014/main" val="10002"/>
                  </a:ext>
                </a:extLst>
              </a:tr>
              <a:tr h="370840">
                <a:tc>
                  <a:txBody>
                    <a:bodyPr/>
                    <a:lstStyle/>
                    <a:p>
                      <a:r>
                        <a:rPr lang="en-US" dirty="0">
                          <a:latin typeface="Arial Unicode MS" panose="020B0604020202020204" pitchFamily="34" charset="-128"/>
                        </a:rPr>
                        <a:t>Term3</a:t>
                      </a:r>
                    </a:p>
                  </a:txBody>
                  <a:tcPr/>
                </a:tc>
                <a:tc>
                  <a:txBody>
                    <a:bodyPr/>
                    <a:lstStyle/>
                    <a:p>
                      <a:r>
                        <a:rPr lang="en-US" dirty="0">
                          <a:latin typeface="Arial Unicode MS" panose="020B0604020202020204" pitchFamily="34" charset="-128"/>
                        </a:rPr>
                        <a:t>3</a:t>
                      </a:r>
                    </a:p>
                  </a:txBody>
                  <a:tcPr/>
                </a:tc>
                <a:extLst>
                  <a:ext uri="{0D108BD9-81ED-4DB2-BD59-A6C34878D82A}">
                    <a16:rowId xmlns:a16="http://schemas.microsoft.com/office/drawing/2014/main" val="10003"/>
                  </a:ext>
                </a:extLst>
              </a:tr>
              <a:tr h="370840">
                <a:tc>
                  <a:txBody>
                    <a:bodyPr/>
                    <a:lstStyle/>
                    <a:p>
                      <a:r>
                        <a:rPr lang="en-US" dirty="0">
                          <a:latin typeface="Arial Unicode MS" panose="020B0604020202020204" pitchFamily="34" charset="-128"/>
                        </a:rPr>
                        <a:t>…</a:t>
                      </a:r>
                    </a:p>
                  </a:txBody>
                  <a:tcPr/>
                </a:tc>
                <a:tc>
                  <a:txBody>
                    <a:bodyPr/>
                    <a:lstStyle/>
                    <a:p>
                      <a:r>
                        <a:rPr lang="en-US" dirty="0">
                          <a:latin typeface="Arial Unicode MS" panose="020B0604020202020204" pitchFamily="34" charset="-128"/>
                        </a:rPr>
                        <a:t>5</a:t>
                      </a:r>
                    </a:p>
                  </a:txBody>
                  <a:tcPr/>
                </a:tc>
                <a:extLst>
                  <a:ext uri="{0D108BD9-81ED-4DB2-BD59-A6C34878D82A}">
                    <a16:rowId xmlns:a16="http://schemas.microsoft.com/office/drawing/2014/main" val="10004"/>
                  </a:ext>
                </a:extLst>
              </a:tr>
              <a:tr h="370840">
                <a:tc>
                  <a:txBody>
                    <a:bodyPr/>
                    <a:lstStyle/>
                    <a:p>
                      <a:r>
                        <a:rPr lang="en-US" dirty="0" err="1">
                          <a:latin typeface="Arial Unicode MS" panose="020B0604020202020204" pitchFamily="34" charset="-128"/>
                        </a:rPr>
                        <a:t>Term_n</a:t>
                      </a:r>
                      <a:endParaRPr lang="en-US" dirty="0">
                        <a:latin typeface="Arial Unicode MS" panose="020B0604020202020204" pitchFamily="34" charset="-128"/>
                      </a:endParaRPr>
                    </a:p>
                  </a:txBody>
                  <a:tcPr/>
                </a:tc>
                <a:tc>
                  <a:txBody>
                    <a:bodyPr/>
                    <a:lstStyle/>
                    <a:p>
                      <a:r>
                        <a:rPr lang="en-US" dirty="0">
                          <a:latin typeface="Arial Unicode MS" panose="020B0604020202020204" pitchFamily="34" charset="-128"/>
                        </a:rPr>
                        <a:t>2</a:t>
                      </a:r>
                    </a:p>
                  </a:txBody>
                  <a:tcPr/>
                </a:tc>
                <a:extLst>
                  <a:ext uri="{0D108BD9-81ED-4DB2-BD59-A6C34878D82A}">
                    <a16:rowId xmlns:a16="http://schemas.microsoft.com/office/drawing/2014/main" val="10005"/>
                  </a:ext>
                </a:extLst>
              </a:tr>
            </a:tbl>
          </a:graphicData>
        </a:graphic>
      </p:graphicFrame>
      <p:sp>
        <p:nvSpPr>
          <p:cNvPr id="17" name="Rectangle 16">
            <a:extLst>
              <a:ext uri="{FF2B5EF4-FFF2-40B4-BE49-F238E27FC236}">
                <a16:creationId xmlns:a16="http://schemas.microsoft.com/office/drawing/2014/main" id="{381F82B2-C164-4D27-B9E8-F79273567423}"/>
              </a:ext>
            </a:extLst>
          </p:cNvPr>
          <p:cNvSpPr/>
          <p:nvPr/>
        </p:nvSpPr>
        <p:spPr>
          <a:xfrm>
            <a:off x="5962071" y="2478589"/>
            <a:ext cx="2057083" cy="365760"/>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Word Frequency Matrix</a:t>
            </a:r>
          </a:p>
        </p:txBody>
      </p:sp>
      <p:graphicFrame>
        <p:nvGraphicFramePr>
          <p:cNvPr id="12" name="Table 11">
            <a:extLst>
              <a:ext uri="{FF2B5EF4-FFF2-40B4-BE49-F238E27FC236}">
                <a16:creationId xmlns:a16="http://schemas.microsoft.com/office/drawing/2014/main" id="{4C4D17DA-10C0-4D66-98BE-6ADB82890F25}"/>
              </a:ext>
            </a:extLst>
          </p:cNvPr>
          <p:cNvGraphicFramePr>
            <a:graphicFrameLocks noGrp="1"/>
          </p:cNvGraphicFramePr>
          <p:nvPr>
            <p:extLst>
              <p:ext uri="{D42A27DB-BD31-4B8C-83A1-F6EECF244321}">
                <p14:modId xmlns:p14="http://schemas.microsoft.com/office/powerpoint/2010/main" val="3463812187"/>
              </p:ext>
            </p:extLst>
          </p:nvPr>
        </p:nvGraphicFramePr>
        <p:xfrm>
          <a:off x="365758" y="2844349"/>
          <a:ext cx="3776348" cy="2301240"/>
        </p:xfrm>
        <a:graphic>
          <a:graphicData uri="http://schemas.openxmlformats.org/drawingml/2006/table">
            <a:tbl>
              <a:tblPr firstRow="1" bandRow="1">
                <a:tableStyleId>{69C7853C-536D-4A76-A0AE-DD22124D55A5}</a:tableStyleId>
              </a:tblPr>
              <a:tblGrid>
                <a:gridCol w="815770">
                  <a:extLst>
                    <a:ext uri="{9D8B030D-6E8A-4147-A177-3AD203B41FA5}">
                      <a16:colId xmlns:a16="http://schemas.microsoft.com/office/drawing/2014/main" val="20000"/>
                    </a:ext>
                  </a:extLst>
                </a:gridCol>
                <a:gridCol w="580653">
                  <a:extLst>
                    <a:ext uri="{9D8B030D-6E8A-4147-A177-3AD203B41FA5}">
                      <a16:colId xmlns:a16="http://schemas.microsoft.com/office/drawing/2014/main" val="20001"/>
                    </a:ext>
                  </a:extLst>
                </a:gridCol>
                <a:gridCol w="641904">
                  <a:extLst>
                    <a:ext uri="{9D8B030D-6E8A-4147-A177-3AD203B41FA5}">
                      <a16:colId xmlns:a16="http://schemas.microsoft.com/office/drawing/2014/main" val="20002"/>
                    </a:ext>
                  </a:extLst>
                </a:gridCol>
                <a:gridCol w="641904">
                  <a:extLst>
                    <a:ext uri="{9D8B030D-6E8A-4147-A177-3AD203B41FA5}">
                      <a16:colId xmlns:a16="http://schemas.microsoft.com/office/drawing/2014/main" val="20003"/>
                    </a:ext>
                  </a:extLst>
                </a:gridCol>
                <a:gridCol w="370605">
                  <a:extLst>
                    <a:ext uri="{9D8B030D-6E8A-4147-A177-3AD203B41FA5}">
                      <a16:colId xmlns:a16="http://schemas.microsoft.com/office/drawing/2014/main" val="20004"/>
                    </a:ext>
                  </a:extLst>
                </a:gridCol>
                <a:gridCol w="725512">
                  <a:extLst>
                    <a:ext uri="{9D8B030D-6E8A-4147-A177-3AD203B41FA5}">
                      <a16:colId xmlns:a16="http://schemas.microsoft.com/office/drawing/2014/main" val="20005"/>
                    </a:ext>
                  </a:extLst>
                </a:gridCol>
              </a:tblGrid>
              <a:tr h="370840">
                <a:tc>
                  <a:txBody>
                    <a:bodyPr/>
                    <a:lstStyle/>
                    <a:p>
                      <a:endParaRPr lang="en-US" sz="1000" kern="1200" dirty="0">
                        <a:solidFill>
                          <a:schemeClr val="dk1"/>
                        </a:solidFill>
                        <a:latin typeface="Arial Unicode MS" panose="020B0604020202020204" pitchFamily="34" charset="-128"/>
                        <a:ea typeface="+mn-ea"/>
                        <a:cs typeface="+mn-cs"/>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Term1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Term2</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Term3</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Term_n</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370840">
                <a:tc>
                  <a:txBody>
                    <a:bodyPr/>
                    <a:lstStyle/>
                    <a:p>
                      <a:r>
                        <a:rPr lang="en-US" sz="1000" dirty="0">
                          <a:solidFill>
                            <a:schemeClr val="bg1"/>
                          </a:solidFill>
                          <a:latin typeface="Arial Unicode MS" panose="020B0604020202020204" pitchFamily="34" charset="-128"/>
                        </a:rPr>
                        <a:t>Document</a:t>
                      </a:r>
                    </a:p>
                  </a:txBody>
                  <a:tcPr>
                    <a:lnT w="12700" cap="flat" cmpd="sng" algn="ctr">
                      <a:solidFill>
                        <a:srgbClr val="FFFFFF"/>
                      </a:solidFill>
                      <a:prstDash val="solid"/>
                      <a:round/>
                      <a:headEnd type="none" w="med" len="med"/>
                      <a:tailEnd type="none" w="med" len="med"/>
                    </a:lnT>
                    <a:solidFill>
                      <a:schemeClr val="accent1"/>
                    </a:solidFill>
                  </a:tcPr>
                </a:tc>
                <a:tc>
                  <a:txBody>
                    <a:bodyPr/>
                    <a:lstStyle/>
                    <a:p>
                      <a:r>
                        <a:rPr lang="en-US" sz="1000" dirty="0">
                          <a:latin typeface="Arial Unicode MS" panose="020B0604020202020204" pitchFamily="34" charset="-128"/>
                        </a:rPr>
                        <a:t>0</a:t>
                      </a:r>
                    </a:p>
                  </a:txBody>
                  <a:tcPr>
                    <a:lnT w="12700" cap="flat" cmpd="sng" algn="ctr">
                      <a:solidFill>
                        <a:srgbClr val="FFFFFF"/>
                      </a:solidFill>
                      <a:prstDash val="solid"/>
                      <a:round/>
                      <a:headEnd type="none" w="med" len="med"/>
                      <a:tailEnd type="none" w="med" len="med"/>
                    </a:lnT>
                    <a:solidFill>
                      <a:schemeClr val="accent5"/>
                    </a:solidFill>
                  </a:tcPr>
                </a:tc>
                <a:tc>
                  <a:txBody>
                    <a:bodyPr/>
                    <a:lstStyle/>
                    <a:p>
                      <a:r>
                        <a:rPr lang="en-US" sz="1000" dirty="0">
                          <a:latin typeface="Arial Unicode MS" panose="020B0604020202020204" pitchFamily="34" charset="-128"/>
                        </a:rPr>
                        <a:t>1</a:t>
                      </a:r>
                    </a:p>
                  </a:txBody>
                  <a:tcPr>
                    <a:lnT w="12700" cap="flat" cmpd="sng" algn="ctr">
                      <a:solidFill>
                        <a:srgbClr val="FFFFFF"/>
                      </a:solidFill>
                      <a:prstDash val="solid"/>
                      <a:round/>
                      <a:headEnd type="none" w="med" len="med"/>
                      <a:tailEnd type="none" w="med" len="med"/>
                    </a:lnT>
                    <a:solidFill>
                      <a:schemeClr val="accent5"/>
                    </a:solidFill>
                  </a:tcPr>
                </a:tc>
                <a:tc>
                  <a:txBody>
                    <a:bodyPr/>
                    <a:lstStyle/>
                    <a:p>
                      <a:r>
                        <a:rPr lang="en-US" sz="1000" dirty="0">
                          <a:latin typeface="Arial Unicode MS" panose="020B0604020202020204" pitchFamily="34" charset="-128"/>
                        </a:rPr>
                        <a:t>1</a:t>
                      </a:r>
                    </a:p>
                  </a:txBody>
                  <a:tcPr>
                    <a:lnT w="12700" cap="flat" cmpd="sng" algn="ctr">
                      <a:solidFill>
                        <a:srgbClr val="FFFFFF"/>
                      </a:solidFill>
                      <a:prstDash val="solid"/>
                      <a:round/>
                      <a:headEnd type="none" w="med" len="med"/>
                      <a:tailEnd type="none" w="med" len="med"/>
                    </a:lnT>
                    <a:solidFill>
                      <a:schemeClr val="accent5"/>
                    </a:solidFill>
                  </a:tcPr>
                </a:tc>
                <a:tc>
                  <a:txBody>
                    <a:bodyPr/>
                    <a:lstStyle/>
                    <a:p>
                      <a:r>
                        <a:rPr lang="en-US" sz="1000" dirty="0">
                          <a:latin typeface="Arial Unicode MS" panose="020B0604020202020204" pitchFamily="34" charset="-128"/>
                        </a:rPr>
                        <a:t>0</a:t>
                      </a:r>
                    </a:p>
                  </a:txBody>
                  <a:tcPr>
                    <a:lnT w="12700" cap="flat" cmpd="sng" algn="ctr">
                      <a:solidFill>
                        <a:srgbClr val="FFFFFF"/>
                      </a:solidFill>
                      <a:prstDash val="solid"/>
                      <a:round/>
                      <a:headEnd type="none" w="med" len="med"/>
                      <a:tailEnd type="none" w="med" len="med"/>
                    </a:lnT>
                    <a:solidFill>
                      <a:schemeClr val="accent5"/>
                    </a:solidFill>
                  </a:tcPr>
                </a:tc>
                <a:tc>
                  <a:txBody>
                    <a:bodyPr/>
                    <a:lstStyle/>
                    <a:p>
                      <a:r>
                        <a:rPr lang="en-US" sz="1000" dirty="0">
                          <a:latin typeface="Arial Unicode MS" panose="020B0604020202020204" pitchFamily="34" charset="-128"/>
                        </a:rPr>
                        <a:t>0</a:t>
                      </a:r>
                    </a:p>
                  </a:txBody>
                  <a:tcPr>
                    <a:lnT w="12700" cap="flat" cmpd="sng" algn="ctr">
                      <a:solidFill>
                        <a:srgbClr val="FFFFFF"/>
                      </a:solidFill>
                      <a:prstDash val="solid"/>
                      <a:round/>
                      <a:headEnd type="none" w="med" len="med"/>
                      <a:tailEnd type="none" w="med" len="med"/>
                    </a:lnT>
                    <a:solidFill>
                      <a:schemeClr val="accent5"/>
                    </a:solidFill>
                  </a:tcPr>
                </a:tc>
                <a:extLst>
                  <a:ext uri="{0D108BD9-81ED-4DB2-BD59-A6C34878D82A}">
                    <a16:rowId xmlns:a16="http://schemas.microsoft.com/office/drawing/2014/main" val="10001"/>
                  </a:ext>
                </a:extLst>
              </a:tr>
              <a:tr h="370840">
                <a:tc>
                  <a:txBody>
                    <a:bodyPr/>
                    <a:lstStyle/>
                    <a:p>
                      <a:r>
                        <a:rPr lang="en-US" sz="1000" dirty="0">
                          <a:solidFill>
                            <a:schemeClr val="bg1"/>
                          </a:solidFill>
                          <a:latin typeface="Arial Unicode MS" panose="020B0604020202020204" pitchFamily="34" charset="-128"/>
                        </a:rPr>
                        <a:t>Document2</a:t>
                      </a:r>
                    </a:p>
                  </a:txBody>
                  <a:tcPr>
                    <a:solidFill>
                      <a:schemeClr val="accent1"/>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1</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extLst>
                  <a:ext uri="{0D108BD9-81ED-4DB2-BD59-A6C34878D82A}">
                    <a16:rowId xmlns:a16="http://schemas.microsoft.com/office/drawing/2014/main" val="10002"/>
                  </a:ext>
                </a:extLst>
              </a:tr>
              <a:tr h="370840">
                <a:tc>
                  <a:txBody>
                    <a:bodyPr/>
                    <a:lstStyle/>
                    <a:p>
                      <a:r>
                        <a:rPr lang="en-US" sz="1000" dirty="0">
                          <a:solidFill>
                            <a:schemeClr val="bg1"/>
                          </a:solidFill>
                          <a:latin typeface="Arial Unicode MS" panose="020B0604020202020204" pitchFamily="34" charset="-128"/>
                        </a:rPr>
                        <a:t>Document3</a:t>
                      </a:r>
                    </a:p>
                  </a:txBody>
                  <a:tcPr>
                    <a:solidFill>
                      <a:schemeClr val="accent1"/>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3</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extLst>
                  <a:ext uri="{0D108BD9-81ED-4DB2-BD59-A6C34878D82A}">
                    <a16:rowId xmlns:a16="http://schemas.microsoft.com/office/drawing/2014/main" val="10003"/>
                  </a:ext>
                </a:extLst>
              </a:tr>
              <a:tr h="370840">
                <a:tc>
                  <a:txBody>
                    <a:bodyPr/>
                    <a:lstStyle/>
                    <a:p>
                      <a:r>
                        <a:rPr lang="en-US" sz="1000" dirty="0">
                          <a:solidFill>
                            <a:schemeClr val="bg1"/>
                          </a:solidFill>
                          <a:latin typeface="Arial Unicode MS" panose="020B0604020202020204" pitchFamily="34" charset="-128"/>
                        </a:rPr>
                        <a:t>…</a:t>
                      </a:r>
                    </a:p>
                  </a:txBody>
                  <a:tcPr>
                    <a:solidFill>
                      <a:schemeClr val="accent1"/>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1</a:t>
                      </a:r>
                    </a:p>
                  </a:txBody>
                  <a:tcPr>
                    <a:solidFill>
                      <a:schemeClr val="accent5"/>
                    </a:solidFill>
                  </a:tcPr>
                </a:tc>
                <a:tc>
                  <a:txBody>
                    <a:bodyPr/>
                    <a:lstStyle/>
                    <a:p>
                      <a:r>
                        <a:rPr lang="en-US" sz="1000" dirty="0">
                          <a:latin typeface="Arial Unicode MS" panose="020B0604020202020204" pitchFamily="34" charset="-128"/>
                        </a:rPr>
                        <a:t>1</a:t>
                      </a:r>
                    </a:p>
                  </a:txBody>
                  <a:tcPr>
                    <a:solidFill>
                      <a:schemeClr val="accent5"/>
                    </a:solidFill>
                  </a:tcPr>
                </a:tc>
                <a:extLst>
                  <a:ext uri="{0D108BD9-81ED-4DB2-BD59-A6C34878D82A}">
                    <a16:rowId xmlns:a16="http://schemas.microsoft.com/office/drawing/2014/main" val="10004"/>
                  </a:ext>
                </a:extLst>
              </a:tr>
              <a:tr h="370840">
                <a:tc>
                  <a:txBody>
                    <a:bodyPr/>
                    <a:lstStyle/>
                    <a:p>
                      <a:r>
                        <a:rPr lang="en-US" sz="1000" dirty="0" err="1">
                          <a:solidFill>
                            <a:schemeClr val="bg1"/>
                          </a:solidFill>
                          <a:latin typeface="Arial Unicode MS" panose="020B0604020202020204" pitchFamily="34" charset="-128"/>
                        </a:rPr>
                        <a:t>Document_n</a:t>
                      </a:r>
                      <a:endParaRPr lang="en-US" sz="1000" dirty="0">
                        <a:solidFill>
                          <a:schemeClr val="bg1"/>
                        </a:solidFill>
                        <a:latin typeface="Arial Unicode MS" panose="020B0604020202020204" pitchFamily="34" charset="-128"/>
                      </a:endParaRPr>
                    </a:p>
                  </a:txBody>
                  <a:tcPr>
                    <a:solidFill>
                      <a:schemeClr val="accent1"/>
                    </a:solidFill>
                  </a:tcPr>
                </a:tc>
                <a:tc>
                  <a:txBody>
                    <a:bodyPr/>
                    <a:lstStyle/>
                    <a:p>
                      <a:r>
                        <a:rPr lang="en-US" sz="1000" dirty="0">
                          <a:latin typeface="Arial Unicode MS" panose="020B0604020202020204" pitchFamily="34" charset="-128"/>
                        </a:rPr>
                        <a:t>1</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1</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extLst>
                  <a:ext uri="{0D108BD9-81ED-4DB2-BD59-A6C34878D82A}">
                    <a16:rowId xmlns:a16="http://schemas.microsoft.com/office/drawing/2014/main" val="10005"/>
                  </a:ext>
                </a:extLst>
              </a:tr>
            </a:tbl>
          </a:graphicData>
        </a:graphic>
      </p:graphicFrame>
      <p:sp>
        <p:nvSpPr>
          <p:cNvPr id="18" name="Rectangle 17">
            <a:extLst>
              <a:ext uri="{FF2B5EF4-FFF2-40B4-BE49-F238E27FC236}">
                <a16:creationId xmlns:a16="http://schemas.microsoft.com/office/drawing/2014/main" id="{954BE713-5D5B-4EF8-BA05-3C4EC246EE00}"/>
              </a:ext>
            </a:extLst>
          </p:cNvPr>
          <p:cNvSpPr/>
          <p:nvPr/>
        </p:nvSpPr>
        <p:spPr>
          <a:xfrm>
            <a:off x="365758" y="2464118"/>
            <a:ext cx="3776349" cy="365760"/>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Document Term Matrix</a:t>
            </a:r>
          </a:p>
        </p:txBody>
      </p:sp>
      <p:sp>
        <p:nvSpPr>
          <p:cNvPr id="19" name="Rectangle 18">
            <a:extLst>
              <a:ext uri="{FF2B5EF4-FFF2-40B4-BE49-F238E27FC236}">
                <a16:creationId xmlns:a16="http://schemas.microsoft.com/office/drawing/2014/main" id="{B65284A7-C729-4E1C-B51B-D449ADBE7276}"/>
              </a:ext>
            </a:extLst>
          </p:cNvPr>
          <p:cNvSpPr/>
          <p:nvPr/>
        </p:nvSpPr>
        <p:spPr>
          <a:xfrm>
            <a:off x="365758" y="5710397"/>
            <a:ext cx="7653397" cy="353943"/>
          </a:xfrm>
          <a:prstGeom prst="rect">
            <a:avLst/>
          </a:prstGeom>
          <a:solidFill>
            <a:schemeClr val="accent3"/>
          </a:solidFill>
        </p:spPr>
        <p:txBody>
          <a:bodyPr wrap="square">
            <a:spAutoFit/>
          </a:bodyPr>
          <a:lstStyle/>
          <a:p>
            <a:pPr defTabSz="457200"/>
            <a:r>
              <a:rPr lang="en-US" sz="1700" dirty="0">
                <a:solidFill>
                  <a:schemeClr val="bg1"/>
                </a:solidFill>
                <a:latin typeface="+mj-lt"/>
                <a:ea typeface="Arial Unicode MS" panose="020B0604020202020204" pitchFamily="34" charset="-128"/>
              </a:rPr>
              <a:t>Can anyone think of how you could get a DTM to be a WFM?  </a:t>
            </a:r>
          </a:p>
        </p:txBody>
      </p:sp>
    </p:spTree>
    <p:extLst>
      <p:ext uri="{BB962C8B-B14F-4D97-AF65-F5344CB8AC3E}">
        <p14:creationId xmlns:p14="http://schemas.microsoft.com/office/powerpoint/2010/main" val="3469844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half" idx="2"/>
          </p:nvPr>
        </p:nvSpPr>
        <p:spPr>
          <a:xfrm>
            <a:off x="142875" y="2340291"/>
            <a:ext cx="3436144" cy="3074671"/>
          </a:xfrm>
        </p:spPr>
        <p:txBody>
          <a:bodyPr/>
          <a:lstStyle/>
          <a:p>
            <a:pPr marL="111125" indent="-111125" defTabSz="457200">
              <a:buFont typeface="Arial"/>
              <a:buChar char="•"/>
            </a:pPr>
            <a:r>
              <a:rPr lang="en-US" sz="1800" b="1" dirty="0">
                <a:latin typeface="+mj-lt"/>
                <a:ea typeface="Arial Unicode MS" panose="020B0604020202020204" pitchFamily="34" charset="-128"/>
                <a:cs typeface="Arial Unicode MS" panose="020B0604020202020204" pitchFamily="34" charset="-128"/>
              </a:rPr>
              <a:t>Extract new insights from text</a:t>
            </a:r>
          </a:p>
          <a:p>
            <a:pPr marL="111125" indent="-111125" defTabSz="457200">
              <a:buFont typeface="Arial"/>
              <a:buChar char="•"/>
            </a:pPr>
            <a:r>
              <a:rPr lang="en-US" sz="1800" dirty="0">
                <a:latin typeface="+mj-lt"/>
                <a:ea typeface="Arial Unicode MS" panose="020B0604020202020204" pitchFamily="34" charset="-128"/>
                <a:cs typeface="Arial Unicode MS" panose="020B0604020202020204" pitchFamily="34" charset="-128"/>
              </a:rPr>
              <a:t>Let’s you drink from a fire hose of information</a:t>
            </a:r>
          </a:p>
          <a:p>
            <a:pPr marL="111125" indent="-111125" defTabSz="457200">
              <a:buFont typeface="Arial"/>
              <a:buChar char="•"/>
            </a:pPr>
            <a:r>
              <a:rPr lang="en-US" sz="1800" dirty="0">
                <a:latin typeface="+mj-lt"/>
                <a:ea typeface="Arial Unicode MS" panose="020B0604020202020204" pitchFamily="34" charset="-128"/>
                <a:cs typeface="Arial Unicode MS" panose="020B0604020202020204" pitchFamily="34" charset="-128"/>
              </a:rPr>
              <a:t>Language is hard; many unsolved problems</a:t>
            </a:r>
          </a:p>
          <a:p>
            <a:pPr marL="568325" lvl="1" indent="-111125" defTabSz="457200">
              <a:buFont typeface="Arial"/>
              <a:buChar char="•"/>
            </a:pPr>
            <a:r>
              <a:rPr lang="en-US" sz="1800" dirty="0">
                <a:latin typeface="+mj-lt"/>
                <a:ea typeface="Arial Unicode MS" panose="020B0604020202020204" pitchFamily="34" charset="-128"/>
                <a:cs typeface="Arial Unicode MS" panose="020B0604020202020204" pitchFamily="34" charset="-128"/>
              </a:rPr>
              <a:t>Unstructured</a:t>
            </a:r>
          </a:p>
          <a:p>
            <a:pPr marL="509588" lvl="1" indent="-52388" defTabSz="457200">
              <a:buFont typeface="Arial"/>
              <a:buChar char="•"/>
            </a:pPr>
            <a:r>
              <a:rPr lang="en-US" sz="1800" dirty="0">
                <a:latin typeface="+mj-lt"/>
                <a:ea typeface="Arial Unicode MS" panose="020B0604020202020204" pitchFamily="34" charset="-128"/>
                <a:cs typeface="Arial Unicode MS" panose="020B0604020202020204" pitchFamily="34" charset="-128"/>
              </a:rPr>
              <a:t> Expression is individualistic</a:t>
            </a:r>
          </a:p>
          <a:p>
            <a:pPr marL="568325" lvl="1" indent="-111125" defTabSz="457200">
              <a:buFont typeface="Arial"/>
              <a:buChar char="•"/>
            </a:pPr>
            <a:r>
              <a:rPr lang="en-US" sz="1800" dirty="0">
                <a:latin typeface="+mj-lt"/>
                <a:ea typeface="Arial Unicode MS" panose="020B0604020202020204" pitchFamily="34" charset="-128"/>
                <a:cs typeface="Arial Unicode MS" panose="020B0604020202020204" pitchFamily="34" charset="-128"/>
              </a:rPr>
              <a:t>Multi-language/cultural implications</a:t>
            </a:r>
          </a:p>
          <a:p>
            <a:endParaRPr lang="en-US" dirty="0">
              <a:latin typeface="+mj-lt"/>
            </a:endParaRPr>
          </a:p>
        </p:txBody>
      </p:sp>
      <p:sp>
        <p:nvSpPr>
          <p:cNvPr id="4" name="Date Placeholder 3"/>
          <p:cNvSpPr>
            <a:spLocks noGrp="1"/>
          </p:cNvSpPr>
          <p:nvPr>
            <p:ph type="dt" sz="half" idx="10"/>
          </p:nvPr>
        </p:nvSpPr>
        <p:spPr/>
        <p:txBody>
          <a:bodyPr/>
          <a:lstStyle/>
          <a:p>
            <a:fld id="{4142EED6-FC16-45B9-B8C4-2BC5DBA88325}" type="datetime1">
              <a:rPr lang="en-US" smtClean="0"/>
              <a:t>5/22/24</a:t>
            </a:fld>
            <a:endParaRPr lang="en-US"/>
          </a:p>
        </p:txBody>
      </p:sp>
      <p:sp>
        <p:nvSpPr>
          <p:cNvPr id="5" name="Slide Number Placeholder 4"/>
          <p:cNvSpPr>
            <a:spLocks noGrp="1"/>
          </p:cNvSpPr>
          <p:nvPr>
            <p:ph type="sldNum" sz="quarter" idx="12"/>
          </p:nvPr>
        </p:nvSpPr>
        <p:spPr/>
        <p:txBody>
          <a:bodyPr/>
          <a:lstStyle/>
          <a:p>
            <a:fld id="{37290FF7-652B-4475-AEAB-8B1A5D23AE09}" type="slidenum">
              <a:rPr lang="en-US" smtClean="0"/>
              <a:t>4</a:t>
            </a:fld>
            <a:endParaRPr lang="en-US"/>
          </a:p>
        </p:txBody>
      </p:sp>
      <p:sp>
        <p:nvSpPr>
          <p:cNvPr id="6" name="Title 5"/>
          <p:cNvSpPr>
            <a:spLocks noGrp="1"/>
          </p:cNvSpPr>
          <p:nvPr>
            <p:ph type="title"/>
          </p:nvPr>
        </p:nvSpPr>
        <p:spPr/>
        <p:txBody>
          <a:bodyPr/>
          <a:lstStyle/>
          <a:p>
            <a:r>
              <a:rPr lang="en-US" dirty="0"/>
              <a:t>What is Text Mining?</a:t>
            </a:r>
          </a:p>
        </p:txBody>
      </p:sp>
      <p:pic>
        <p:nvPicPr>
          <p:cNvPr id="8" name="Picture 26"/>
          <p:cNvPicPr>
            <a:picLocks noGrp="1" noChangeAspect="1" noChangeArrowheads="1"/>
          </p:cNvPicPr>
          <p:nvPr>
            <p:ph idx="1"/>
          </p:nvPr>
        </p:nvPicPr>
        <p:blipFill rotWithShape="1">
          <a:blip r:embed="rId2" cstate="print">
            <a:extLst>
              <a:ext uri="{28A0092B-C50C-407E-A947-70E740481C1C}">
                <a14:useLocalDpi xmlns:a14="http://schemas.microsoft.com/office/drawing/2010/main" val="0"/>
              </a:ext>
            </a:extLst>
          </a:blip>
          <a:srcRect l="13744"/>
          <a:stretch/>
        </p:blipFill>
        <p:spPr bwMode="auto">
          <a:xfrm>
            <a:off x="3831823" y="2340291"/>
            <a:ext cx="4759371" cy="340140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9" name="Rectangle 8"/>
          <p:cNvSpPr/>
          <p:nvPr/>
        </p:nvSpPr>
        <p:spPr>
          <a:xfrm>
            <a:off x="3814763" y="1785938"/>
            <a:ext cx="4772025" cy="4857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mj-lt"/>
              </a:rPr>
              <a:t>Before Text Mining</a:t>
            </a:r>
          </a:p>
        </p:txBody>
      </p:sp>
      <p:sp>
        <p:nvSpPr>
          <p:cNvPr id="10" name="Footer Placeholder 5">
            <a:extLst>
              <a:ext uri="{FF2B5EF4-FFF2-40B4-BE49-F238E27FC236}">
                <a16:creationId xmlns:a16="http://schemas.microsoft.com/office/drawing/2014/main" id="{D4420DF6-8293-41CB-8CCD-5A792B910961}"/>
              </a:ext>
            </a:extLst>
          </p:cNvPr>
          <p:cNvSpPr>
            <a:spLocks noGrp="1"/>
          </p:cNvSpPr>
          <p:nvPr>
            <p:ph type="ftr" sz="quarter" idx="3"/>
          </p:nvPr>
        </p:nvSpPr>
        <p:spPr>
          <a:xfrm>
            <a:off x="3028950" y="6356351"/>
            <a:ext cx="3086100" cy="365125"/>
          </a:xfrm>
        </p:spPr>
        <p:txBody>
          <a:bodyPr/>
          <a:lstStyle/>
          <a:p>
            <a:r>
              <a:rPr lang="en-US" dirty="0"/>
              <a:t>Kwartler </a:t>
            </a:r>
          </a:p>
        </p:txBody>
      </p:sp>
    </p:spTree>
    <p:extLst>
      <p:ext uri="{BB962C8B-B14F-4D97-AF65-F5344CB8AC3E}">
        <p14:creationId xmlns:p14="http://schemas.microsoft.com/office/powerpoint/2010/main" val="105490662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F061A48-CB41-4DDC-B8B9-5FFA68FF2634}"/>
              </a:ext>
            </a:extLst>
          </p:cNvPr>
          <p:cNvSpPr txBox="1">
            <a:spLocks/>
          </p:cNvSpPr>
          <p:nvPr/>
        </p:nvSpPr>
        <p:spPr>
          <a:xfrm>
            <a:off x="628650" y="365126"/>
            <a:ext cx="78867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dirty="0"/>
              <a:t>Open </a:t>
            </a:r>
            <a:r>
              <a:rPr lang="en-US" dirty="0" err="1"/>
              <a:t>F_Frequency.R</a:t>
            </a:r>
            <a:r>
              <a:rPr lang="en-US" dirty="0"/>
              <a:t> to visualize the WFM</a:t>
            </a:r>
          </a:p>
        </p:txBody>
      </p:sp>
      <p:sp>
        <p:nvSpPr>
          <p:cNvPr id="6" name="Date Placeholder 1">
            <a:extLst>
              <a:ext uri="{FF2B5EF4-FFF2-40B4-BE49-F238E27FC236}">
                <a16:creationId xmlns:a16="http://schemas.microsoft.com/office/drawing/2014/main" id="{A5024E83-7248-49C6-83CE-0C52F416FEF7}"/>
              </a:ext>
            </a:extLst>
          </p:cNvPr>
          <p:cNvSpPr>
            <a:spLocks noGrp="1"/>
          </p:cNvSpPr>
          <p:nvPr>
            <p:ph type="dt" sz="half" idx="10"/>
          </p:nvPr>
        </p:nvSpPr>
        <p:spPr>
          <a:xfrm>
            <a:off x="628650" y="6356351"/>
            <a:ext cx="2057400" cy="365125"/>
          </a:xfrm>
        </p:spPr>
        <p:txBody>
          <a:bodyPr/>
          <a:lstStyle/>
          <a:p>
            <a:fld id="{6700A58B-DD98-43D0-B791-721480A02982}" type="datetime1">
              <a:rPr lang="en-US" smtClean="0"/>
              <a:t>5/22/24</a:t>
            </a:fld>
            <a:endParaRPr lang="en-US"/>
          </a:p>
        </p:txBody>
      </p:sp>
      <p:sp>
        <p:nvSpPr>
          <p:cNvPr id="7" name="Slide Number Placeholder 3">
            <a:extLst>
              <a:ext uri="{FF2B5EF4-FFF2-40B4-BE49-F238E27FC236}">
                <a16:creationId xmlns:a16="http://schemas.microsoft.com/office/drawing/2014/main" id="{269E8134-5ACB-40D1-8C0C-86324C8FEF4A}"/>
              </a:ext>
            </a:extLst>
          </p:cNvPr>
          <p:cNvSpPr>
            <a:spLocks noGrp="1"/>
          </p:cNvSpPr>
          <p:nvPr>
            <p:ph type="sldNum" sz="quarter" idx="12"/>
          </p:nvPr>
        </p:nvSpPr>
        <p:spPr>
          <a:xfrm>
            <a:off x="6457950" y="6356351"/>
            <a:ext cx="857250" cy="365125"/>
          </a:xfrm>
        </p:spPr>
        <p:txBody>
          <a:bodyPr/>
          <a:lstStyle/>
          <a:p>
            <a:fld id="{37290FF7-652B-4475-AEAB-8B1A5D23AE09}" type="slidenum">
              <a:rPr lang="en-US" smtClean="0"/>
              <a:t>40</a:t>
            </a:fld>
            <a:endParaRPr lang="en-US"/>
          </a:p>
        </p:txBody>
      </p:sp>
      <p:sp>
        <p:nvSpPr>
          <p:cNvPr id="9" name="Footer Placeholder 5">
            <a:extLst>
              <a:ext uri="{FF2B5EF4-FFF2-40B4-BE49-F238E27FC236}">
                <a16:creationId xmlns:a16="http://schemas.microsoft.com/office/drawing/2014/main" id="{AD5C8882-E527-47EB-87CC-FFC7CEAC5CEF}"/>
              </a:ext>
            </a:extLst>
          </p:cNvPr>
          <p:cNvSpPr>
            <a:spLocks noGrp="1"/>
          </p:cNvSpPr>
          <p:nvPr>
            <p:ph type="ftr" sz="quarter" idx="3"/>
          </p:nvPr>
        </p:nvSpPr>
        <p:spPr>
          <a:xfrm>
            <a:off x="3028950" y="6356351"/>
            <a:ext cx="3086100" cy="365125"/>
          </a:xfrm>
        </p:spPr>
        <p:txBody>
          <a:bodyPr/>
          <a:lstStyle/>
          <a:p>
            <a:r>
              <a:rPr lang="en-US" dirty="0"/>
              <a:t>Kwartler </a:t>
            </a:r>
          </a:p>
        </p:txBody>
      </p:sp>
      <p:pic>
        <p:nvPicPr>
          <p:cNvPr id="4" name="Picture 3">
            <a:extLst>
              <a:ext uri="{FF2B5EF4-FFF2-40B4-BE49-F238E27FC236}">
                <a16:creationId xmlns:a16="http://schemas.microsoft.com/office/drawing/2014/main" id="{0E3D252E-BD1E-AA3D-774E-0B1C9003CDC7}"/>
              </a:ext>
            </a:extLst>
          </p:cNvPr>
          <p:cNvPicPr>
            <a:picLocks noChangeAspect="1"/>
          </p:cNvPicPr>
          <p:nvPr/>
        </p:nvPicPr>
        <p:blipFill>
          <a:blip r:embed="rId2"/>
          <a:stretch>
            <a:fillRect/>
          </a:stretch>
        </p:blipFill>
        <p:spPr>
          <a:xfrm>
            <a:off x="120196" y="1131991"/>
            <a:ext cx="8510096" cy="4816745"/>
          </a:xfrm>
          <a:prstGeom prst="rect">
            <a:avLst/>
          </a:prstGeom>
        </p:spPr>
      </p:pic>
    </p:spTree>
    <p:extLst>
      <p:ext uri="{BB962C8B-B14F-4D97-AF65-F5344CB8AC3E}">
        <p14:creationId xmlns:p14="http://schemas.microsoft.com/office/powerpoint/2010/main" val="3120002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F061A48-CB41-4DDC-B8B9-5FFA68FF2634}"/>
              </a:ext>
            </a:extLst>
          </p:cNvPr>
          <p:cNvSpPr txBox="1">
            <a:spLocks/>
          </p:cNvSpPr>
          <p:nvPr/>
        </p:nvSpPr>
        <p:spPr>
          <a:xfrm>
            <a:off x="628650" y="365126"/>
            <a:ext cx="78867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dirty="0"/>
              <a:t>Let’s explore specific &amp; frequent terms</a:t>
            </a:r>
          </a:p>
        </p:txBody>
      </p:sp>
      <p:sp>
        <p:nvSpPr>
          <p:cNvPr id="6" name="Date Placeholder 1">
            <a:extLst>
              <a:ext uri="{FF2B5EF4-FFF2-40B4-BE49-F238E27FC236}">
                <a16:creationId xmlns:a16="http://schemas.microsoft.com/office/drawing/2014/main" id="{A5024E83-7248-49C6-83CE-0C52F416FEF7}"/>
              </a:ext>
            </a:extLst>
          </p:cNvPr>
          <p:cNvSpPr>
            <a:spLocks noGrp="1"/>
          </p:cNvSpPr>
          <p:nvPr>
            <p:ph type="dt" sz="half" idx="10"/>
          </p:nvPr>
        </p:nvSpPr>
        <p:spPr>
          <a:xfrm>
            <a:off x="628650" y="6356351"/>
            <a:ext cx="2057400" cy="365125"/>
          </a:xfrm>
        </p:spPr>
        <p:txBody>
          <a:bodyPr/>
          <a:lstStyle/>
          <a:p>
            <a:fld id="{6700A58B-DD98-43D0-B791-721480A02982}" type="datetime1">
              <a:rPr lang="en-US" smtClean="0"/>
              <a:t>5/22/24</a:t>
            </a:fld>
            <a:endParaRPr lang="en-US"/>
          </a:p>
        </p:txBody>
      </p:sp>
      <p:sp>
        <p:nvSpPr>
          <p:cNvPr id="7" name="Slide Number Placeholder 3">
            <a:extLst>
              <a:ext uri="{FF2B5EF4-FFF2-40B4-BE49-F238E27FC236}">
                <a16:creationId xmlns:a16="http://schemas.microsoft.com/office/drawing/2014/main" id="{269E8134-5ACB-40D1-8C0C-86324C8FEF4A}"/>
              </a:ext>
            </a:extLst>
          </p:cNvPr>
          <p:cNvSpPr>
            <a:spLocks noGrp="1"/>
          </p:cNvSpPr>
          <p:nvPr>
            <p:ph type="sldNum" sz="quarter" idx="12"/>
          </p:nvPr>
        </p:nvSpPr>
        <p:spPr>
          <a:xfrm>
            <a:off x="6457950" y="6356351"/>
            <a:ext cx="857250" cy="365125"/>
          </a:xfrm>
        </p:spPr>
        <p:txBody>
          <a:bodyPr/>
          <a:lstStyle/>
          <a:p>
            <a:fld id="{37290FF7-652B-4475-AEAB-8B1A5D23AE09}" type="slidenum">
              <a:rPr lang="en-US" smtClean="0"/>
              <a:t>41</a:t>
            </a:fld>
            <a:endParaRPr lang="en-US"/>
          </a:p>
        </p:txBody>
      </p:sp>
      <p:sp>
        <p:nvSpPr>
          <p:cNvPr id="9" name="Footer Placeholder 5">
            <a:extLst>
              <a:ext uri="{FF2B5EF4-FFF2-40B4-BE49-F238E27FC236}">
                <a16:creationId xmlns:a16="http://schemas.microsoft.com/office/drawing/2014/main" id="{AD5C8882-E527-47EB-87CC-FFC7CEAC5CEF}"/>
              </a:ext>
            </a:extLst>
          </p:cNvPr>
          <p:cNvSpPr>
            <a:spLocks noGrp="1"/>
          </p:cNvSpPr>
          <p:nvPr>
            <p:ph type="ftr" sz="quarter" idx="3"/>
          </p:nvPr>
        </p:nvSpPr>
        <p:spPr>
          <a:xfrm>
            <a:off x="3028950" y="6356351"/>
            <a:ext cx="3086100" cy="365125"/>
          </a:xfrm>
        </p:spPr>
        <p:txBody>
          <a:bodyPr/>
          <a:lstStyle/>
          <a:p>
            <a:r>
              <a:rPr lang="en-US" dirty="0"/>
              <a:t>Kwartler </a:t>
            </a:r>
          </a:p>
        </p:txBody>
      </p:sp>
      <p:pic>
        <p:nvPicPr>
          <p:cNvPr id="4" name="Picture 3">
            <a:extLst>
              <a:ext uri="{FF2B5EF4-FFF2-40B4-BE49-F238E27FC236}">
                <a16:creationId xmlns:a16="http://schemas.microsoft.com/office/drawing/2014/main" id="{0E3D252E-BD1E-AA3D-774E-0B1C9003CDC7}"/>
              </a:ext>
            </a:extLst>
          </p:cNvPr>
          <p:cNvPicPr>
            <a:picLocks noChangeAspect="1"/>
          </p:cNvPicPr>
          <p:nvPr/>
        </p:nvPicPr>
        <p:blipFill>
          <a:blip r:embed="rId2"/>
          <a:stretch>
            <a:fillRect/>
          </a:stretch>
        </p:blipFill>
        <p:spPr>
          <a:xfrm>
            <a:off x="120196" y="1131991"/>
            <a:ext cx="8510096" cy="4816745"/>
          </a:xfrm>
          <a:prstGeom prst="rect">
            <a:avLst/>
          </a:prstGeom>
        </p:spPr>
      </p:pic>
      <p:sp>
        <p:nvSpPr>
          <p:cNvPr id="2" name="Oval 1">
            <a:extLst>
              <a:ext uri="{FF2B5EF4-FFF2-40B4-BE49-F238E27FC236}">
                <a16:creationId xmlns:a16="http://schemas.microsoft.com/office/drawing/2014/main" id="{5EB88242-8810-05BE-5CCC-EB4BF38C2C69}"/>
              </a:ext>
            </a:extLst>
          </p:cNvPr>
          <p:cNvSpPr/>
          <p:nvPr/>
        </p:nvSpPr>
        <p:spPr>
          <a:xfrm>
            <a:off x="373868" y="5177216"/>
            <a:ext cx="841248" cy="377952"/>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7830810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F061A48-CB41-4DDC-B8B9-5FFA68FF2634}"/>
              </a:ext>
            </a:extLst>
          </p:cNvPr>
          <p:cNvSpPr txBox="1">
            <a:spLocks/>
          </p:cNvSpPr>
          <p:nvPr/>
        </p:nvSpPr>
        <p:spPr>
          <a:xfrm>
            <a:off x="628650" y="365126"/>
            <a:ext cx="78867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a:t>Word </a:t>
            </a:r>
            <a:r>
              <a:rPr lang="en-US" dirty="0"/>
              <a:t>Association</a:t>
            </a:r>
          </a:p>
        </p:txBody>
      </p:sp>
      <p:sp>
        <p:nvSpPr>
          <p:cNvPr id="6" name="Date Placeholder 1">
            <a:extLst>
              <a:ext uri="{FF2B5EF4-FFF2-40B4-BE49-F238E27FC236}">
                <a16:creationId xmlns:a16="http://schemas.microsoft.com/office/drawing/2014/main" id="{A5024E83-7248-49C6-83CE-0C52F416FEF7}"/>
              </a:ext>
            </a:extLst>
          </p:cNvPr>
          <p:cNvSpPr>
            <a:spLocks noGrp="1"/>
          </p:cNvSpPr>
          <p:nvPr>
            <p:ph type="dt" sz="half" idx="10"/>
          </p:nvPr>
        </p:nvSpPr>
        <p:spPr>
          <a:xfrm>
            <a:off x="628650" y="6356351"/>
            <a:ext cx="2057400" cy="365125"/>
          </a:xfrm>
        </p:spPr>
        <p:txBody>
          <a:bodyPr/>
          <a:lstStyle/>
          <a:p>
            <a:fld id="{6700A58B-DD98-43D0-B791-721480A02982}" type="datetime1">
              <a:rPr lang="en-US" smtClean="0"/>
              <a:t>5/22/24</a:t>
            </a:fld>
            <a:endParaRPr lang="en-US"/>
          </a:p>
        </p:txBody>
      </p:sp>
      <p:sp>
        <p:nvSpPr>
          <p:cNvPr id="7" name="Slide Number Placeholder 3">
            <a:extLst>
              <a:ext uri="{FF2B5EF4-FFF2-40B4-BE49-F238E27FC236}">
                <a16:creationId xmlns:a16="http://schemas.microsoft.com/office/drawing/2014/main" id="{269E8134-5ACB-40D1-8C0C-86324C8FEF4A}"/>
              </a:ext>
            </a:extLst>
          </p:cNvPr>
          <p:cNvSpPr>
            <a:spLocks noGrp="1"/>
          </p:cNvSpPr>
          <p:nvPr>
            <p:ph type="sldNum" sz="quarter" idx="12"/>
          </p:nvPr>
        </p:nvSpPr>
        <p:spPr>
          <a:xfrm>
            <a:off x="6457950" y="6356351"/>
            <a:ext cx="857250" cy="365125"/>
          </a:xfrm>
        </p:spPr>
        <p:txBody>
          <a:bodyPr/>
          <a:lstStyle/>
          <a:p>
            <a:fld id="{37290FF7-652B-4475-AEAB-8B1A5D23AE09}" type="slidenum">
              <a:rPr lang="en-US" smtClean="0"/>
              <a:t>42</a:t>
            </a:fld>
            <a:endParaRPr lang="en-US"/>
          </a:p>
        </p:txBody>
      </p:sp>
      <p:sp>
        <p:nvSpPr>
          <p:cNvPr id="10" name="Rectangle 9">
            <a:extLst>
              <a:ext uri="{FF2B5EF4-FFF2-40B4-BE49-F238E27FC236}">
                <a16:creationId xmlns:a16="http://schemas.microsoft.com/office/drawing/2014/main" id="{36A3BFF8-5C6D-4FAD-980D-98BA8B6D4B46}"/>
              </a:ext>
            </a:extLst>
          </p:cNvPr>
          <p:cNvSpPr/>
          <p:nvPr/>
        </p:nvSpPr>
        <p:spPr>
          <a:xfrm>
            <a:off x="259307" y="1102102"/>
            <a:ext cx="8611738" cy="1815882"/>
          </a:xfrm>
          <a:prstGeom prst="rect">
            <a:avLst/>
          </a:prstGeom>
          <a:solidFill>
            <a:schemeClr val="bg1">
              <a:lumMod val="85000"/>
            </a:schemeClr>
          </a:solidFill>
        </p:spPr>
        <p:txBody>
          <a:bodyPr wrap="square">
            <a:spAutoFit/>
          </a:bodyPr>
          <a:lstStyle/>
          <a:p>
            <a:pPr defTabSz="457200"/>
            <a:r>
              <a:rPr lang="en-US" sz="14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Inspect word associations</a:t>
            </a:r>
          </a:p>
          <a:p>
            <a:pPr defTabSz="457200"/>
            <a:r>
              <a:rPr lang="en-US" sz="14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associations &lt;- </a:t>
            </a:r>
            <a:r>
              <a:rPr lang="en-US" sz="14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findAssocs</a:t>
            </a:r>
            <a:r>
              <a:rPr lang="en-US" sz="14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4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txtDtm</a:t>
            </a:r>
            <a:r>
              <a:rPr lang="en-US" sz="14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c('called'), 0.3)</a:t>
            </a:r>
          </a:p>
          <a:p>
            <a:pPr defTabSz="457200"/>
            <a:r>
              <a:rPr lang="en-US" sz="14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associations</a:t>
            </a:r>
          </a:p>
          <a:p>
            <a:pPr defTabSz="457200"/>
            <a:endParaRPr lang="en-US" sz="14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endParaRPr>
          </a:p>
          <a:p>
            <a:pPr defTabSz="457200"/>
            <a:r>
              <a:rPr lang="en-US" sz="14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Organize the word associations</a:t>
            </a:r>
          </a:p>
          <a:p>
            <a:pPr defTabSz="457200"/>
            <a:r>
              <a:rPr lang="en-US" sz="14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assocDF</a:t>
            </a:r>
            <a:r>
              <a:rPr lang="en-US" sz="14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&lt;- </a:t>
            </a:r>
            <a:r>
              <a:rPr lang="en-US" sz="14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data.frame</a:t>
            </a:r>
            <a:r>
              <a:rPr lang="en-US" sz="14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(terms     = names(associations[[1]]),</a:t>
            </a:r>
          </a:p>
          <a:p>
            <a:pPr defTabSz="457200"/>
            <a:r>
              <a:rPr lang="en-US" sz="14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value     = </a:t>
            </a:r>
            <a:r>
              <a:rPr lang="en-US" sz="14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unlist</a:t>
            </a:r>
            <a:r>
              <a:rPr lang="en-US" sz="14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(associations),</a:t>
            </a:r>
          </a:p>
          <a:p>
            <a:pPr defTabSz="457200"/>
            <a:r>
              <a:rPr lang="en-US" sz="14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r>
              <a:rPr lang="en-US" sz="14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row.names</a:t>
            </a:r>
            <a:r>
              <a:rPr lang="en-US" sz="14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 NULL)</a:t>
            </a:r>
          </a:p>
        </p:txBody>
      </p:sp>
      <p:sp>
        <p:nvSpPr>
          <p:cNvPr id="11" name="Rectangle 10">
            <a:extLst>
              <a:ext uri="{FF2B5EF4-FFF2-40B4-BE49-F238E27FC236}">
                <a16:creationId xmlns:a16="http://schemas.microsoft.com/office/drawing/2014/main" id="{CA5C07CD-04D0-4BD9-BE39-864FC85CDE83}"/>
              </a:ext>
            </a:extLst>
          </p:cNvPr>
          <p:cNvSpPr/>
          <p:nvPr/>
        </p:nvSpPr>
        <p:spPr>
          <a:xfrm>
            <a:off x="259307" y="5246373"/>
            <a:ext cx="8611737" cy="1138773"/>
          </a:xfrm>
          <a:prstGeom prst="rect">
            <a:avLst/>
          </a:prstGeom>
          <a:solidFill>
            <a:schemeClr val="accent1"/>
          </a:solidFill>
        </p:spPr>
        <p:txBody>
          <a:bodyPr wrap="square">
            <a:spAutoFit/>
          </a:bodyPr>
          <a:lstStyle/>
          <a:p>
            <a:pPr defTabSz="457200"/>
            <a:r>
              <a:rPr lang="en-US" sz="1700" dirty="0">
                <a:solidFill>
                  <a:schemeClr val="bg1"/>
                </a:solidFill>
                <a:latin typeface="+mj-lt"/>
                <a:ea typeface="Arial Unicode MS" panose="020B0604020202020204" pitchFamily="34" charset="-128"/>
              </a:rPr>
              <a:t>Word Association is similar to correlation.  When word A appears, how often does word B?  Unlike correlation, terms can only be positively associated.  This is because there are so many terms that everything would be “negatively correlated (associated).  It is the % of time a word shows up in a document with another word.</a:t>
            </a:r>
          </a:p>
        </p:txBody>
      </p:sp>
      <p:sp>
        <p:nvSpPr>
          <p:cNvPr id="14" name="Footer Placeholder 5">
            <a:extLst>
              <a:ext uri="{FF2B5EF4-FFF2-40B4-BE49-F238E27FC236}">
                <a16:creationId xmlns:a16="http://schemas.microsoft.com/office/drawing/2014/main" id="{A95DED88-4BA5-4A9D-947E-B9F17C121498}"/>
              </a:ext>
            </a:extLst>
          </p:cNvPr>
          <p:cNvSpPr>
            <a:spLocks noGrp="1"/>
          </p:cNvSpPr>
          <p:nvPr>
            <p:ph type="ftr" sz="quarter" idx="3"/>
          </p:nvPr>
        </p:nvSpPr>
        <p:spPr>
          <a:xfrm>
            <a:off x="3028950" y="6356351"/>
            <a:ext cx="3086100" cy="365125"/>
          </a:xfrm>
        </p:spPr>
        <p:txBody>
          <a:bodyPr/>
          <a:lstStyle/>
          <a:p>
            <a:r>
              <a:rPr lang="en-US" dirty="0"/>
              <a:t>Kwartler </a:t>
            </a:r>
          </a:p>
        </p:txBody>
      </p:sp>
    </p:spTree>
    <p:extLst>
      <p:ext uri="{BB962C8B-B14F-4D97-AF65-F5344CB8AC3E}">
        <p14:creationId xmlns:p14="http://schemas.microsoft.com/office/powerpoint/2010/main" val="379529189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F061A48-CB41-4DDC-B8B9-5FFA68FF2634}"/>
              </a:ext>
            </a:extLst>
          </p:cNvPr>
          <p:cNvSpPr txBox="1">
            <a:spLocks/>
          </p:cNvSpPr>
          <p:nvPr/>
        </p:nvSpPr>
        <p:spPr>
          <a:xfrm>
            <a:off x="628650" y="365126"/>
            <a:ext cx="78867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dirty="0"/>
              <a:t>Word Association</a:t>
            </a:r>
          </a:p>
        </p:txBody>
      </p:sp>
      <p:sp>
        <p:nvSpPr>
          <p:cNvPr id="6" name="Date Placeholder 1">
            <a:extLst>
              <a:ext uri="{FF2B5EF4-FFF2-40B4-BE49-F238E27FC236}">
                <a16:creationId xmlns:a16="http://schemas.microsoft.com/office/drawing/2014/main" id="{A5024E83-7248-49C6-83CE-0C52F416FEF7}"/>
              </a:ext>
            </a:extLst>
          </p:cNvPr>
          <p:cNvSpPr>
            <a:spLocks noGrp="1"/>
          </p:cNvSpPr>
          <p:nvPr>
            <p:ph type="dt" sz="half" idx="10"/>
          </p:nvPr>
        </p:nvSpPr>
        <p:spPr>
          <a:xfrm>
            <a:off x="628650" y="6356351"/>
            <a:ext cx="2057400" cy="365125"/>
          </a:xfrm>
        </p:spPr>
        <p:txBody>
          <a:bodyPr/>
          <a:lstStyle/>
          <a:p>
            <a:fld id="{6700A58B-DD98-43D0-B791-721480A02982}" type="datetime1">
              <a:rPr lang="en-US" smtClean="0"/>
              <a:t>5/22/24</a:t>
            </a:fld>
            <a:endParaRPr lang="en-US"/>
          </a:p>
        </p:txBody>
      </p:sp>
      <p:sp>
        <p:nvSpPr>
          <p:cNvPr id="7" name="Slide Number Placeholder 3">
            <a:extLst>
              <a:ext uri="{FF2B5EF4-FFF2-40B4-BE49-F238E27FC236}">
                <a16:creationId xmlns:a16="http://schemas.microsoft.com/office/drawing/2014/main" id="{269E8134-5ACB-40D1-8C0C-86324C8FEF4A}"/>
              </a:ext>
            </a:extLst>
          </p:cNvPr>
          <p:cNvSpPr>
            <a:spLocks noGrp="1"/>
          </p:cNvSpPr>
          <p:nvPr>
            <p:ph type="sldNum" sz="quarter" idx="12"/>
          </p:nvPr>
        </p:nvSpPr>
        <p:spPr>
          <a:xfrm>
            <a:off x="6457950" y="6356351"/>
            <a:ext cx="857250" cy="365125"/>
          </a:xfrm>
        </p:spPr>
        <p:txBody>
          <a:bodyPr/>
          <a:lstStyle/>
          <a:p>
            <a:fld id="{37290FF7-652B-4475-AEAB-8B1A5D23AE09}" type="slidenum">
              <a:rPr lang="en-US" smtClean="0"/>
              <a:t>43</a:t>
            </a:fld>
            <a:endParaRPr lang="en-US"/>
          </a:p>
        </p:txBody>
      </p:sp>
      <p:sp>
        <p:nvSpPr>
          <p:cNvPr id="10" name="Rectangle 9">
            <a:extLst>
              <a:ext uri="{FF2B5EF4-FFF2-40B4-BE49-F238E27FC236}">
                <a16:creationId xmlns:a16="http://schemas.microsoft.com/office/drawing/2014/main" id="{36A3BFF8-5C6D-4FAD-980D-98BA8B6D4B46}"/>
              </a:ext>
            </a:extLst>
          </p:cNvPr>
          <p:cNvSpPr/>
          <p:nvPr/>
        </p:nvSpPr>
        <p:spPr>
          <a:xfrm>
            <a:off x="259307" y="1102102"/>
            <a:ext cx="8611738" cy="2246769"/>
          </a:xfrm>
          <a:prstGeom prst="rect">
            <a:avLst/>
          </a:prstGeom>
          <a:solidFill>
            <a:schemeClr val="bg1">
              <a:lumMod val="85000"/>
            </a:schemeClr>
          </a:solidFill>
        </p:spPr>
        <p:txBody>
          <a:bodyPr wrap="square">
            <a:spAutoFit/>
          </a:bodyPr>
          <a:lstStyle/>
          <a:p>
            <a:pPr defTabSz="457200"/>
            <a:r>
              <a:rPr lang="en-US" sz="14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r>
              <a:rPr lang="en-US" sz="14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Chg</a:t>
            </a:r>
            <a:r>
              <a:rPr lang="en-US" sz="14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to factor so bars are ordered by value not alphabetical</a:t>
            </a:r>
          </a:p>
          <a:p>
            <a:pPr defTabSz="457200"/>
            <a:r>
              <a:rPr lang="en-US" sz="14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assocDF$terms</a:t>
            </a:r>
            <a:r>
              <a:rPr lang="en-US" sz="14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&lt;- factor(</a:t>
            </a:r>
            <a:r>
              <a:rPr lang="en-US" sz="14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assocDF$terms</a:t>
            </a:r>
            <a:r>
              <a:rPr lang="en-US" sz="14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levels=</a:t>
            </a:r>
            <a:r>
              <a:rPr lang="en-US" sz="14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assocDF$terms</a:t>
            </a:r>
            <a:r>
              <a:rPr lang="en-US" sz="14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a:p>
            <a:pPr defTabSz="457200"/>
            <a:r>
              <a:rPr lang="en-US" sz="14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assocDF</a:t>
            </a:r>
            <a:endParaRPr lang="en-US" sz="1400" dirty="0">
              <a:solidFill>
                <a:prstClr val="black"/>
              </a:solidFill>
              <a:latin typeface="Consolas" panose="020B0609020204030204" pitchFamily="49" charset="0"/>
              <a:ea typeface="Arial Unicode MS" panose="020B0604020202020204" pitchFamily="34" charset="-128"/>
              <a:cs typeface="Consolas" panose="020B0609020204030204" pitchFamily="49" charset="0"/>
            </a:endParaRPr>
          </a:p>
          <a:p>
            <a:pPr defTabSz="457200"/>
            <a:endParaRPr lang="en-US" sz="1400" dirty="0">
              <a:solidFill>
                <a:prstClr val="black"/>
              </a:solidFill>
              <a:latin typeface="Consolas" panose="020B0609020204030204" pitchFamily="49" charset="0"/>
              <a:ea typeface="Arial Unicode MS" panose="020B0604020202020204" pitchFamily="34" charset="-128"/>
              <a:cs typeface="Consolas" panose="020B0609020204030204" pitchFamily="49" charset="0"/>
            </a:endParaRPr>
          </a:p>
          <a:p>
            <a:pPr defTabSz="457200"/>
            <a:r>
              <a:rPr lang="en-US" sz="14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Make a dot plot</a:t>
            </a:r>
          </a:p>
          <a:p>
            <a:pPr defTabSz="457200"/>
            <a:r>
              <a:rPr lang="en-US" sz="14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ggplot</a:t>
            </a:r>
            <a:r>
              <a:rPr lang="en-US" sz="14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4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assocDF</a:t>
            </a:r>
            <a:r>
              <a:rPr lang="en-US" sz="14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r>
              <a:rPr lang="en-US" sz="14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aes</a:t>
            </a:r>
            <a:r>
              <a:rPr lang="en-US" sz="14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(x=value, y=reorder(</a:t>
            </a:r>
            <a:r>
              <a:rPr lang="en-US" sz="14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terms,value</a:t>
            </a:r>
            <a:r>
              <a:rPr lang="en-US" sz="14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p>
          <a:p>
            <a:pPr defTabSz="457200"/>
            <a:r>
              <a:rPr lang="en-US" sz="14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r>
              <a:rPr lang="en-US" sz="14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geom_point</a:t>
            </a:r>
            <a:r>
              <a:rPr lang="en-US" sz="14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(col='#c00c00') +</a:t>
            </a:r>
          </a:p>
          <a:p>
            <a:pPr defTabSz="457200"/>
            <a:r>
              <a:rPr lang="en-US" sz="14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r>
              <a:rPr lang="en-US" sz="14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theme_gdocs</a:t>
            </a:r>
            <a:r>
              <a:rPr lang="en-US" sz="14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 </a:t>
            </a:r>
          </a:p>
          <a:p>
            <a:pPr defTabSz="457200"/>
            <a:r>
              <a:rPr lang="en-US" sz="14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r>
              <a:rPr lang="en-US" sz="14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geom_text</a:t>
            </a:r>
            <a:r>
              <a:rPr lang="en-US" sz="14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4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aes</a:t>
            </a:r>
            <a:r>
              <a:rPr lang="en-US" sz="14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(x=</a:t>
            </a:r>
            <a:r>
              <a:rPr lang="en-US" sz="14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value,label</a:t>
            </a:r>
            <a:r>
              <a:rPr lang="en-US" sz="14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=value), </a:t>
            </a:r>
            <a:r>
              <a:rPr lang="en-US" sz="14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colour</a:t>
            </a:r>
            <a:r>
              <a:rPr lang="en-US" sz="14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="#c00c00",hjust="inward", </a:t>
            </a:r>
            <a:r>
              <a:rPr lang="en-US" sz="14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vjust</a:t>
            </a:r>
            <a:r>
              <a:rPr lang="en-US" sz="14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="inward" )</a:t>
            </a:r>
          </a:p>
        </p:txBody>
      </p:sp>
      <p:sp>
        <p:nvSpPr>
          <p:cNvPr id="14" name="Footer Placeholder 5">
            <a:extLst>
              <a:ext uri="{FF2B5EF4-FFF2-40B4-BE49-F238E27FC236}">
                <a16:creationId xmlns:a16="http://schemas.microsoft.com/office/drawing/2014/main" id="{A95DED88-4BA5-4A9D-947E-B9F17C121498}"/>
              </a:ext>
            </a:extLst>
          </p:cNvPr>
          <p:cNvSpPr>
            <a:spLocks noGrp="1"/>
          </p:cNvSpPr>
          <p:nvPr>
            <p:ph type="ftr" sz="quarter" idx="3"/>
          </p:nvPr>
        </p:nvSpPr>
        <p:spPr>
          <a:xfrm>
            <a:off x="3028950" y="6356351"/>
            <a:ext cx="3086100" cy="365125"/>
          </a:xfrm>
        </p:spPr>
        <p:txBody>
          <a:bodyPr/>
          <a:lstStyle/>
          <a:p>
            <a:r>
              <a:rPr lang="en-US" dirty="0"/>
              <a:t>Kwartler </a:t>
            </a:r>
          </a:p>
        </p:txBody>
      </p:sp>
    </p:spTree>
    <p:extLst>
      <p:ext uri="{BB962C8B-B14F-4D97-AF65-F5344CB8AC3E}">
        <p14:creationId xmlns:p14="http://schemas.microsoft.com/office/powerpoint/2010/main" val="295196563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9210D5C-D4DA-42F2-9C4A-993DFC77B30A}"/>
              </a:ext>
            </a:extLst>
          </p:cNvPr>
          <p:cNvSpPr>
            <a:spLocks noGrp="1"/>
          </p:cNvSpPr>
          <p:nvPr>
            <p:ph type="dt" sz="half" idx="10"/>
          </p:nvPr>
        </p:nvSpPr>
        <p:spPr/>
        <p:txBody>
          <a:bodyPr/>
          <a:lstStyle/>
          <a:p>
            <a:fld id="{6700A58B-DD98-43D0-B791-721480A02982}" type="datetime1">
              <a:rPr lang="en-US" smtClean="0"/>
              <a:t>5/22/24</a:t>
            </a:fld>
            <a:endParaRPr lang="en-US"/>
          </a:p>
        </p:txBody>
      </p:sp>
      <p:sp>
        <p:nvSpPr>
          <p:cNvPr id="3" name="Title 2">
            <a:extLst>
              <a:ext uri="{FF2B5EF4-FFF2-40B4-BE49-F238E27FC236}">
                <a16:creationId xmlns:a16="http://schemas.microsoft.com/office/drawing/2014/main" id="{82C34DE6-46FB-47F0-9733-C3D27E997C9C}"/>
              </a:ext>
            </a:extLst>
          </p:cNvPr>
          <p:cNvSpPr>
            <a:spLocks noGrp="1"/>
          </p:cNvSpPr>
          <p:nvPr>
            <p:ph type="title"/>
          </p:nvPr>
        </p:nvSpPr>
        <p:spPr/>
        <p:txBody>
          <a:bodyPr/>
          <a:lstStyle/>
          <a:p>
            <a:r>
              <a:rPr lang="en-US" dirty="0"/>
              <a:t>Back to </a:t>
            </a:r>
            <a:r>
              <a:rPr lang="en-US" dirty="0" err="1"/>
              <a:t>F_Frequency.R</a:t>
            </a:r>
            <a:endParaRPr lang="en-US" dirty="0"/>
          </a:p>
        </p:txBody>
      </p:sp>
      <p:sp>
        <p:nvSpPr>
          <p:cNvPr id="4" name="Slide Number Placeholder 3">
            <a:extLst>
              <a:ext uri="{FF2B5EF4-FFF2-40B4-BE49-F238E27FC236}">
                <a16:creationId xmlns:a16="http://schemas.microsoft.com/office/drawing/2014/main" id="{DE6123B4-98F7-4DC5-97DE-E4E470717960}"/>
              </a:ext>
            </a:extLst>
          </p:cNvPr>
          <p:cNvSpPr>
            <a:spLocks noGrp="1"/>
          </p:cNvSpPr>
          <p:nvPr>
            <p:ph type="sldNum" sz="quarter" idx="12"/>
          </p:nvPr>
        </p:nvSpPr>
        <p:spPr/>
        <p:txBody>
          <a:bodyPr/>
          <a:lstStyle/>
          <a:p>
            <a:fld id="{37290FF7-652B-4475-AEAB-8B1A5D23AE09}" type="slidenum">
              <a:rPr lang="en-US" smtClean="0"/>
              <a:t>44</a:t>
            </a:fld>
            <a:endParaRPr lang="en-US"/>
          </a:p>
        </p:txBody>
      </p:sp>
      <p:sp>
        <p:nvSpPr>
          <p:cNvPr id="6" name="Footer Placeholder 5">
            <a:extLst>
              <a:ext uri="{FF2B5EF4-FFF2-40B4-BE49-F238E27FC236}">
                <a16:creationId xmlns:a16="http://schemas.microsoft.com/office/drawing/2014/main" id="{9AEE3B0A-243D-4D84-82C8-9D7223818081}"/>
              </a:ext>
            </a:extLst>
          </p:cNvPr>
          <p:cNvSpPr>
            <a:spLocks noGrp="1"/>
          </p:cNvSpPr>
          <p:nvPr>
            <p:ph type="ftr" sz="quarter" idx="3"/>
          </p:nvPr>
        </p:nvSpPr>
        <p:spPr>
          <a:xfrm>
            <a:off x="3028950" y="6356351"/>
            <a:ext cx="3086100" cy="365125"/>
          </a:xfrm>
        </p:spPr>
        <p:txBody>
          <a:bodyPr/>
          <a:lstStyle/>
          <a:p>
            <a:r>
              <a:rPr lang="en-US" dirty="0"/>
              <a:t>Kwartler </a:t>
            </a:r>
          </a:p>
        </p:txBody>
      </p:sp>
    </p:spTree>
    <p:extLst>
      <p:ext uri="{BB962C8B-B14F-4D97-AF65-F5344CB8AC3E}">
        <p14:creationId xmlns:p14="http://schemas.microsoft.com/office/powerpoint/2010/main" val="225063117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F061A48-CB41-4DDC-B8B9-5FFA68FF2634}"/>
              </a:ext>
            </a:extLst>
          </p:cNvPr>
          <p:cNvSpPr txBox="1">
            <a:spLocks/>
          </p:cNvSpPr>
          <p:nvPr/>
        </p:nvSpPr>
        <p:spPr>
          <a:xfrm>
            <a:off x="628650" y="365126"/>
            <a:ext cx="78867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dirty="0"/>
              <a:t>“called”  word Association</a:t>
            </a:r>
          </a:p>
        </p:txBody>
      </p:sp>
      <p:sp>
        <p:nvSpPr>
          <p:cNvPr id="6" name="Date Placeholder 1">
            <a:extLst>
              <a:ext uri="{FF2B5EF4-FFF2-40B4-BE49-F238E27FC236}">
                <a16:creationId xmlns:a16="http://schemas.microsoft.com/office/drawing/2014/main" id="{A5024E83-7248-49C6-83CE-0C52F416FEF7}"/>
              </a:ext>
            </a:extLst>
          </p:cNvPr>
          <p:cNvSpPr>
            <a:spLocks noGrp="1"/>
          </p:cNvSpPr>
          <p:nvPr>
            <p:ph type="dt" sz="half" idx="10"/>
          </p:nvPr>
        </p:nvSpPr>
        <p:spPr>
          <a:xfrm>
            <a:off x="628650" y="6356351"/>
            <a:ext cx="2057400" cy="365125"/>
          </a:xfrm>
        </p:spPr>
        <p:txBody>
          <a:bodyPr/>
          <a:lstStyle/>
          <a:p>
            <a:fld id="{6700A58B-DD98-43D0-B791-721480A02982}" type="datetime1">
              <a:rPr lang="en-US" smtClean="0"/>
              <a:t>5/22/24</a:t>
            </a:fld>
            <a:endParaRPr lang="en-US"/>
          </a:p>
        </p:txBody>
      </p:sp>
      <p:sp>
        <p:nvSpPr>
          <p:cNvPr id="7" name="Slide Number Placeholder 3">
            <a:extLst>
              <a:ext uri="{FF2B5EF4-FFF2-40B4-BE49-F238E27FC236}">
                <a16:creationId xmlns:a16="http://schemas.microsoft.com/office/drawing/2014/main" id="{269E8134-5ACB-40D1-8C0C-86324C8FEF4A}"/>
              </a:ext>
            </a:extLst>
          </p:cNvPr>
          <p:cNvSpPr>
            <a:spLocks noGrp="1"/>
          </p:cNvSpPr>
          <p:nvPr>
            <p:ph type="sldNum" sz="quarter" idx="12"/>
          </p:nvPr>
        </p:nvSpPr>
        <p:spPr>
          <a:xfrm>
            <a:off x="6457950" y="6356351"/>
            <a:ext cx="857250" cy="365125"/>
          </a:xfrm>
        </p:spPr>
        <p:txBody>
          <a:bodyPr/>
          <a:lstStyle/>
          <a:p>
            <a:fld id="{37290FF7-652B-4475-AEAB-8B1A5D23AE09}" type="slidenum">
              <a:rPr lang="en-US" smtClean="0"/>
              <a:t>45</a:t>
            </a:fld>
            <a:endParaRPr lang="en-US"/>
          </a:p>
        </p:txBody>
      </p:sp>
      <p:sp>
        <p:nvSpPr>
          <p:cNvPr id="15" name="TextBox 14">
            <a:extLst>
              <a:ext uri="{FF2B5EF4-FFF2-40B4-BE49-F238E27FC236}">
                <a16:creationId xmlns:a16="http://schemas.microsoft.com/office/drawing/2014/main" id="{F36488C7-5828-42B9-B9EA-E3E1326F4AA7}"/>
              </a:ext>
            </a:extLst>
          </p:cNvPr>
          <p:cNvSpPr txBox="1"/>
          <p:nvPr/>
        </p:nvSpPr>
        <p:spPr>
          <a:xfrm>
            <a:off x="756528" y="1075911"/>
            <a:ext cx="7630944" cy="338554"/>
          </a:xfrm>
          <a:prstGeom prst="rect">
            <a:avLst/>
          </a:prstGeom>
          <a:solidFill>
            <a:schemeClr val="accent3"/>
          </a:solidFill>
        </p:spPr>
        <p:txBody>
          <a:bodyPr wrap="square" rtlCol="0">
            <a:spAutoFit/>
          </a:bodyPr>
          <a:lstStyle/>
          <a:p>
            <a:pPr defTabSz="457200"/>
            <a:r>
              <a:rPr lang="en-US" sz="1600" kern="1200" dirty="0">
                <a:solidFill>
                  <a:prstClr val="white"/>
                </a:solidFill>
                <a:latin typeface="+mj-lt"/>
                <a:ea typeface="Arial Unicode MS" panose="020B0604020202020204" pitchFamily="34" charset="-128"/>
                <a:cs typeface="Arial Unicode MS" panose="020B0604020202020204" pitchFamily="34" charset="-128"/>
              </a:rPr>
              <a:t>Back, told, call, asked</a:t>
            </a:r>
          </a:p>
        </p:txBody>
      </p:sp>
      <p:sp>
        <p:nvSpPr>
          <p:cNvPr id="17" name="Rectangle 16">
            <a:extLst>
              <a:ext uri="{FF2B5EF4-FFF2-40B4-BE49-F238E27FC236}">
                <a16:creationId xmlns:a16="http://schemas.microsoft.com/office/drawing/2014/main" id="{5249B7D8-BBDD-4156-AA30-4CA94FFF5DCD}"/>
              </a:ext>
            </a:extLst>
          </p:cNvPr>
          <p:cNvSpPr/>
          <p:nvPr/>
        </p:nvSpPr>
        <p:spPr>
          <a:xfrm>
            <a:off x="756528" y="5159825"/>
            <a:ext cx="7630944" cy="1169551"/>
          </a:xfrm>
          <a:prstGeom prst="rect">
            <a:avLst/>
          </a:prstGeom>
          <a:solidFill>
            <a:schemeClr val="accent2"/>
          </a:solidFill>
        </p:spPr>
        <p:txBody>
          <a:bodyPr wrap="square">
            <a:spAutoFit/>
          </a:bodyPr>
          <a:lstStyle/>
          <a:p>
            <a:pPr defTabSz="457200"/>
            <a:r>
              <a:rPr lang="en-US" sz="1000" dirty="0">
                <a:solidFill>
                  <a:schemeClr val="bg1"/>
                </a:solidFill>
                <a:ea typeface="Arial Unicode MS" panose="020B0604020202020204" pitchFamily="34" charset="-128"/>
                <a:cs typeface="Arial Unicode MS" panose="020B0604020202020204" pitchFamily="34" charset="-128"/>
              </a:rPr>
              <a:t>"When my financial hardship began I contacted my lender Marcus by Goldman Sachs in REDACTED 2022 to inform them that </a:t>
            </a:r>
            <a:r>
              <a:rPr lang="en-US" sz="1000" dirty="0" err="1">
                <a:solidFill>
                  <a:schemeClr val="bg1"/>
                </a:solidFill>
                <a:ea typeface="Arial Unicode MS" panose="020B0604020202020204" pitchFamily="34" charset="-128"/>
                <a:cs typeface="Arial Unicode MS" panose="020B0604020202020204" pitchFamily="34" charset="-128"/>
              </a:rPr>
              <a:t>Im</a:t>
            </a:r>
            <a:r>
              <a:rPr lang="en-US" sz="1000" dirty="0">
                <a:solidFill>
                  <a:schemeClr val="bg1"/>
                </a:solidFill>
                <a:ea typeface="Arial Unicode MS" panose="020B0604020202020204" pitchFamily="34" charset="-128"/>
                <a:cs typeface="Arial Unicode MS" panose="020B0604020202020204" pitchFamily="34" charset="-128"/>
              </a:rPr>
              <a:t> having difficulty making the full payment and can I request a hardship or assistance plan? I was informed by their rep. NO </a:t>
            </a:r>
            <a:r>
              <a:rPr lang="en-US" sz="1000" dirty="0" err="1">
                <a:solidFill>
                  <a:schemeClr val="bg1"/>
                </a:solidFill>
                <a:ea typeface="Arial Unicode MS" panose="020B0604020202020204" pitchFamily="34" charset="-128"/>
                <a:cs typeface="Arial Unicode MS" panose="020B0604020202020204" pitchFamily="34" charset="-128"/>
              </a:rPr>
              <a:t>i</a:t>
            </a:r>
            <a:r>
              <a:rPr lang="en-US" sz="1000" dirty="0">
                <a:solidFill>
                  <a:schemeClr val="bg1"/>
                </a:solidFill>
                <a:ea typeface="Arial Unicode MS" panose="020B0604020202020204" pitchFamily="34" charset="-128"/>
                <a:cs typeface="Arial Unicode MS" panose="020B0604020202020204" pitchFamily="34" charset="-128"/>
              </a:rPr>
              <a:t> </a:t>
            </a:r>
            <a:r>
              <a:rPr lang="en-US" sz="1000" dirty="0" err="1">
                <a:solidFill>
                  <a:schemeClr val="bg1"/>
                </a:solidFill>
                <a:ea typeface="Arial Unicode MS" panose="020B0604020202020204" pitchFamily="34" charset="-128"/>
                <a:cs typeface="Arial Unicode MS" panose="020B0604020202020204" pitchFamily="34" charset="-128"/>
              </a:rPr>
              <a:t>dont</a:t>
            </a:r>
            <a:r>
              <a:rPr lang="en-US" sz="1000" dirty="0">
                <a:solidFill>
                  <a:schemeClr val="bg1"/>
                </a:solidFill>
                <a:ea typeface="Arial Unicode MS" panose="020B0604020202020204" pitchFamily="34" charset="-128"/>
                <a:cs typeface="Arial Unicode MS" panose="020B0604020202020204" pitchFamily="34" charset="-128"/>
              </a:rPr>
              <a:t> qualify. It bothered me because another lender company I applied at the same time worked with me and I have no problems and I'm currently </a:t>
            </a:r>
            <a:r>
              <a:rPr lang="en-US" sz="1000" b="1" dirty="0">
                <a:ea typeface="Arial Unicode MS" panose="020B0604020202020204" pitchFamily="34" charset="-128"/>
                <a:cs typeface="Arial Unicode MS" panose="020B0604020202020204" pitchFamily="34" charset="-128"/>
              </a:rPr>
              <a:t>back</a:t>
            </a:r>
            <a:r>
              <a:rPr lang="en-US" sz="1000" dirty="0">
                <a:solidFill>
                  <a:schemeClr val="bg1"/>
                </a:solidFill>
                <a:ea typeface="Arial Unicode MS" panose="020B0604020202020204" pitchFamily="34" charset="-128"/>
                <a:cs typeface="Arial Unicode MS" panose="020B0604020202020204" pitchFamily="34" charset="-128"/>
              </a:rPr>
              <a:t> making my regular monthly payments with that lending company. But Marcus has been a complete opposite and nightmare. The numerous calls through my day. This company </a:t>
            </a:r>
            <a:r>
              <a:rPr lang="en-US" sz="1000" b="1" dirty="0">
                <a:ea typeface="Arial Unicode MS" panose="020B0604020202020204" pitchFamily="34" charset="-128"/>
                <a:cs typeface="Arial Unicode MS" panose="020B0604020202020204" pitchFamily="34" charset="-128"/>
              </a:rPr>
              <a:t>called</a:t>
            </a:r>
            <a:r>
              <a:rPr lang="en-US" sz="1000" dirty="0">
                <a:solidFill>
                  <a:schemeClr val="bg1"/>
                </a:solidFill>
                <a:ea typeface="Arial Unicode MS" panose="020B0604020202020204" pitchFamily="34" charset="-128"/>
                <a:cs typeface="Arial Unicode MS" panose="020B0604020202020204" pitchFamily="34" charset="-128"/>
              </a:rPr>
              <a:t> over 15 times in a day and everyday but </a:t>
            </a:r>
            <a:r>
              <a:rPr lang="en-US" sz="1000" dirty="0" err="1">
                <a:solidFill>
                  <a:schemeClr val="bg1"/>
                </a:solidFill>
                <a:ea typeface="Arial Unicode MS" panose="020B0604020202020204" pitchFamily="34" charset="-128"/>
                <a:cs typeface="Arial Unicode MS" panose="020B0604020202020204" pitchFamily="34" charset="-128"/>
              </a:rPr>
              <a:t>sunday</a:t>
            </a:r>
            <a:r>
              <a:rPr lang="en-US" sz="1000" dirty="0">
                <a:solidFill>
                  <a:schemeClr val="bg1"/>
                </a:solidFill>
                <a:ea typeface="Arial Unicode MS" panose="020B0604020202020204" pitchFamily="34" charset="-128"/>
                <a:cs typeface="Arial Unicode MS" panose="020B0604020202020204" pitchFamily="34" charset="-128"/>
              </a:rPr>
              <a:t>. It was so horrible that I had to cut my phone off because they called so much. Plus the letters about the loan to make it seem as if I was not contacting them to work something out. I reached out again in REDACTED, REDACTED, REDACTED, and in REDACTED. just to see if I qualify and again all four times their Rep </a:t>
            </a:r>
            <a:r>
              <a:rPr lang="en-US" sz="1000" b="1" dirty="0">
                <a:ea typeface="Arial Unicode MS" panose="020B0604020202020204" pitchFamily="34" charset="-128"/>
                <a:cs typeface="Arial Unicode MS" panose="020B0604020202020204" pitchFamily="34" charset="-128"/>
              </a:rPr>
              <a:t>told</a:t>
            </a:r>
            <a:r>
              <a:rPr lang="en-US" sz="1000" dirty="0">
                <a:solidFill>
                  <a:schemeClr val="bg1"/>
                </a:solidFill>
                <a:ea typeface="Arial Unicode MS" panose="020B0604020202020204" pitchFamily="34" charset="-128"/>
                <a:cs typeface="Arial Unicode MS" panose="020B0604020202020204" pitchFamily="34" charset="-128"/>
              </a:rPr>
              <a:t> me no about a payment ..."</a:t>
            </a:r>
          </a:p>
        </p:txBody>
      </p:sp>
      <p:sp>
        <p:nvSpPr>
          <p:cNvPr id="10" name="Footer Placeholder 5">
            <a:extLst>
              <a:ext uri="{FF2B5EF4-FFF2-40B4-BE49-F238E27FC236}">
                <a16:creationId xmlns:a16="http://schemas.microsoft.com/office/drawing/2014/main" id="{A9B25423-DEB8-4B70-922F-CA4033DBF3A4}"/>
              </a:ext>
            </a:extLst>
          </p:cNvPr>
          <p:cNvSpPr>
            <a:spLocks noGrp="1"/>
          </p:cNvSpPr>
          <p:nvPr>
            <p:ph type="ftr" sz="quarter" idx="3"/>
          </p:nvPr>
        </p:nvSpPr>
        <p:spPr>
          <a:xfrm>
            <a:off x="3028950" y="6356351"/>
            <a:ext cx="3086100" cy="365125"/>
          </a:xfrm>
        </p:spPr>
        <p:txBody>
          <a:bodyPr/>
          <a:lstStyle/>
          <a:p>
            <a:r>
              <a:rPr lang="en-US" dirty="0"/>
              <a:t>Kwartler </a:t>
            </a:r>
          </a:p>
        </p:txBody>
      </p:sp>
      <p:pic>
        <p:nvPicPr>
          <p:cNvPr id="4" name="Picture 3">
            <a:extLst>
              <a:ext uri="{FF2B5EF4-FFF2-40B4-BE49-F238E27FC236}">
                <a16:creationId xmlns:a16="http://schemas.microsoft.com/office/drawing/2014/main" id="{097AB661-4AB1-788B-1DE3-81AE70168FCC}"/>
              </a:ext>
            </a:extLst>
          </p:cNvPr>
          <p:cNvPicPr>
            <a:picLocks noChangeAspect="1"/>
          </p:cNvPicPr>
          <p:nvPr/>
        </p:nvPicPr>
        <p:blipFill>
          <a:blip r:embed="rId2"/>
          <a:stretch>
            <a:fillRect/>
          </a:stretch>
        </p:blipFill>
        <p:spPr>
          <a:xfrm>
            <a:off x="976046" y="1414465"/>
            <a:ext cx="6764153" cy="3594286"/>
          </a:xfrm>
          <a:prstGeom prst="rect">
            <a:avLst/>
          </a:prstGeom>
        </p:spPr>
      </p:pic>
    </p:spTree>
    <p:extLst>
      <p:ext uri="{BB962C8B-B14F-4D97-AF65-F5344CB8AC3E}">
        <p14:creationId xmlns:p14="http://schemas.microsoft.com/office/powerpoint/2010/main" val="37044623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5"/>
          <p:cNvPicPr>
            <a:picLocks noChangeArrowheads="1"/>
          </p:cNvPicPr>
          <p:nvPr/>
        </p:nvPicPr>
        <p:blipFill rotWithShape="1">
          <a:blip r:embed="rId2" cstate="print">
            <a:extLst>
              <a:ext uri="{28A0092B-C50C-407E-A947-70E740481C1C}">
                <a14:useLocalDpi xmlns:a14="http://schemas.microsoft.com/office/drawing/2010/main" val="0"/>
              </a:ext>
            </a:extLst>
          </a:blip>
          <a:srcRect l="12725"/>
          <a:stretch/>
        </p:blipFill>
        <p:spPr bwMode="auto">
          <a:xfrm>
            <a:off x="3803514" y="2336599"/>
            <a:ext cx="4783274" cy="3421264"/>
          </a:xfrm>
          <a:prstGeom prst="rect">
            <a:avLst/>
          </a:prstGeom>
          <a:noFill/>
          <a:ln>
            <a:solidFill>
              <a:schemeClr val="tx1"/>
            </a:solid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3" name="Text Placeholder 2"/>
          <p:cNvSpPr>
            <a:spLocks noGrp="1"/>
          </p:cNvSpPr>
          <p:nvPr>
            <p:ph type="body" sz="half" idx="2"/>
          </p:nvPr>
        </p:nvSpPr>
        <p:spPr>
          <a:xfrm>
            <a:off x="142875" y="2340291"/>
            <a:ext cx="3436144" cy="3074671"/>
          </a:xfrm>
        </p:spPr>
        <p:txBody>
          <a:bodyPr/>
          <a:lstStyle/>
          <a:p>
            <a:pPr marL="111125" indent="-111125" defTabSz="457200">
              <a:buFont typeface="Arial"/>
              <a:buChar char="•"/>
            </a:pPr>
            <a:r>
              <a:rPr lang="en-US" sz="1800" b="1" dirty="0">
                <a:latin typeface="+mj-lt"/>
                <a:ea typeface="Arial Unicode MS" panose="020B0604020202020204" pitchFamily="34" charset="-128"/>
                <a:cs typeface="Arial Unicode MS" panose="020B0604020202020204" pitchFamily="34" charset="-128"/>
              </a:rPr>
              <a:t>Extract new insights from text</a:t>
            </a:r>
          </a:p>
          <a:p>
            <a:pPr marL="111125" indent="-111125" defTabSz="457200">
              <a:buFont typeface="Arial"/>
              <a:buChar char="•"/>
            </a:pPr>
            <a:r>
              <a:rPr lang="en-US" sz="1800" dirty="0">
                <a:latin typeface="+mj-lt"/>
                <a:ea typeface="Arial Unicode MS" panose="020B0604020202020204" pitchFamily="34" charset="-128"/>
                <a:cs typeface="Arial Unicode MS" panose="020B0604020202020204" pitchFamily="34" charset="-128"/>
              </a:rPr>
              <a:t>Let’s you drink from a fire hose of information</a:t>
            </a:r>
          </a:p>
          <a:p>
            <a:pPr marL="111125" indent="-111125" defTabSz="457200">
              <a:buFont typeface="Arial"/>
              <a:buChar char="•"/>
            </a:pPr>
            <a:r>
              <a:rPr lang="en-US" sz="1800" dirty="0">
                <a:latin typeface="+mj-lt"/>
                <a:ea typeface="Arial Unicode MS" panose="020B0604020202020204" pitchFamily="34" charset="-128"/>
                <a:cs typeface="Arial Unicode MS" panose="020B0604020202020204" pitchFamily="34" charset="-128"/>
              </a:rPr>
              <a:t>Language is hard; many unsolved problems</a:t>
            </a:r>
          </a:p>
          <a:p>
            <a:pPr marL="568325" lvl="1" indent="-111125" defTabSz="457200">
              <a:buFont typeface="Arial"/>
              <a:buChar char="•"/>
            </a:pPr>
            <a:r>
              <a:rPr lang="en-US" sz="1800" dirty="0">
                <a:latin typeface="+mj-lt"/>
                <a:ea typeface="Arial Unicode MS" panose="020B0604020202020204" pitchFamily="34" charset="-128"/>
                <a:cs typeface="Arial Unicode MS" panose="020B0604020202020204" pitchFamily="34" charset="-128"/>
              </a:rPr>
              <a:t>Unstructured</a:t>
            </a:r>
          </a:p>
          <a:p>
            <a:pPr marL="509588" lvl="1" indent="-52388" defTabSz="457200">
              <a:buFont typeface="Arial"/>
              <a:buChar char="•"/>
            </a:pPr>
            <a:r>
              <a:rPr lang="en-US" sz="1800" dirty="0">
                <a:latin typeface="+mj-lt"/>
                <a:ea typeface="Arial Unicode MS" panose="020B0604020202020204" pitchFamily="34" charset="-128"/>
                <a:cs typeface="Arial Unicode MS" panose="020B0604020202020204" pitchFamily="34" charset="-128"/>
              </a:rPr>
              <a:t> Expression is individualistic</a:t>
            </a:r>
          </a:p>
          <a:p>
            <a:pPr marL="568325" lvl="1" indent="-111125" defTabSz="457200">
              <a:buFont typeface="Arial"/>
              <a:buChar char="•"/>
            </a:pPr>
            <a:r>
              <a:rPr lang="en-US" sz="1800" dirty="0">
                <a:latin typeface="+mj-lt"/>
                <a:ea typeface="Arial Unicode MS" panose="020B0604020202020204" pitchFamily="34" charset="-128"/>
                <a:cs typeface="Arial Unicode MS" panose="020B0604020202020204" pitchFamily="34" charset="-128"/>
              </a:rPr>
              <a:t>Multi-language/cultural implications</a:t>
            </a:r>
          </a:p>
          <a:p>
            <a:endParaRPr lang="en-US" dirty="0">
              <a:latin typeface="+mj-lt"/>
            </a:endParaRPr>
          </a:p>
        </p:txBody>
      </p:sp>
      <p:sp>
        <p:nvSpPr>
          <p:cNvPr id="4" name="Date Placeholder 3"/>
          <p:cNvSpPr>
            <a:spLocks noGrp="1"/>
          </p:cNvSpPr>
          <p:nvPr>
            <p:ph type="dt" sz="half" idx="10"/>
          </p:nvPr>
        </p:nvSpPr>
        <p:spPr/>
        <p:txBody>
          <a:bodyPr/>
          <a:lstStyle/>
          <a:p>
            <a:fld id="{4142EED6-FC16-45B9-B8C4-2BC5DBA88325}" type="datetime1">
              <a:rPr lang="en-US" smtClean="0"/>
              <a:t>5/22/24</a:t>
            </a:fld>
            <a:endParaRPr lang="en-US" dirty="0"/>
          </a:p>
        </p:txBody>
      </p:sp>
      <p:sp>
        <p:nvSpPr>
          <p:cNvPr id="5" name="Slide Number Placeholder 4"/>
          <p:cNvSpPr>
            <a:spLocks noGrp="1"/>
          </p:cNvSpPr>
          <p:nvPr>
            <p:ph type="sldNum" sz="quarter" idx="12"/>
          </p:nvPr>
        </p:nvSpPr>
        <p:spPr/>
        <p:txBody>
          <a:bodyPr/>
          <a:lstStyle/>
          <a:p>
            <a:fld id="{37290FF7-652B-4475-AEAB-8B1A5D23AE09}" type="slidenum">
              <a:rPr lang="en-US" smtClean="0"/>
              <a:t>5</a:t>
            </a:fld>
            <a:endParaRPr lang="en-US"/>
          </a:p>
        </p:txBody>
      </p:sp>
      <p:sp>
        <p:nvSpPr>
          <p:cNvPr id="6" name="Title 5"/>
          <p:cNvSpPr>
            <a:spLocks noGrp="1"/>
          </p:cNvSpPr>
          <p:nvPr>
            <p:ph type="title"/>
          </p:nvPr>
        </p:nvSpPr>
        <p:spPr/>
        <p:txBody>
          <a:bodyPr/>
          <a:lstStyle/>
          <a:p>
            <a:r>
              <a:rPr lang="en-US" dirty="0"/>
              <a:t>What is Text Mining?</a:t>
            </a:r>
          </a:p>
        </p:txBody>
      </p:sp>
      <p:sp>
        <p:nvSpPr>
          <p:cNvPr id="9" name="Rectangle 8"/>
          <p:cNvSpPr/>
          <p:nvPr/>
        </p:nvSpPr>
        <p:spPr>
          <a:xfrm>
            <a:off x="3814763" y="1785938"/>
            <a:ext cx="4772025" cy="4857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mj-lt"/>
              </a:rPr>
              <a:t>After Text Mining</a:t>
            </a:r>
          </a:p>
        </p:txBody>
      </p:sp>
      <p:sp>
        <p:nvSpPr>
          <p:cNvPr id="11" name="Footer Placeholder 5">
            <a:extLst>
              <a:ext uri="{FF2B5EF4-FFF2-40B4-BE49-F238E27FC236}">
                <a16:creationId xmlns:a16="http://schemas.microsoft.com/office/drawing/2014/main" id="{0D32484F-813B-498D-8A79-E7FD292CD1D0}"/>
              </a:ext>
            </a:extLst>
          </p:cNvPr>
          <p:cNvSpPr>
            <a:spLocks noGrp="1"/>
          </p:cNvSpPr>
          <p:nvPr>
            <p:ph type="ftr" sz="quarter" idx="3"/>
          </p:nvPr>
        </p:nvSpPr>
        <p:spPr>
          <a:xfrm>
            <a:off x="3028950" y="6356351"/>
            <a:ext cx="3086100" cy="365125"/>
          </a:xfrm>
        </p:spPr>
        <p:txBody>
          <a:bodyPr/>
          <a:lstStyle/>
          <a:p>
            <a:r>
              <a:rPr lang="en-US" dirty="0"/>
              <a:t>Kwartler </a:t>
            </a:r>
          </a:p>
        </p:txBody>
      </p:sp>
    </p:spTree>
    <p:extLst>
      <p:ext uri="{BB962C8B-B14F-4D97-AF65-F5344CB8AC3E}">
        <p14:creationId xmlns:p14="http://schemas.microsoft.com/office/powerpoint/2010/main" val="15939748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54C591D7-E6E6-0A4C-BAAA-C54736248702}"/>
              </a:ext>
            </a:extLst>
          </p:cNvPr>
          <p:cNvSpPr>
            <a:spLocks noGrp="1"/>
          </p:cNvSpPr>
          <p:nvPr>
            <p:ph type="dt" sz="half" idx="10"/>
          </p:nvPr>
        </p:nvSpPr>
        <p:spPr/>
        <p:txBody>
          <a:bodyPr/>
          <a:lstStyle/>
          <a:p>
            <a:fld id="{4142EED6-FC16-45B9-B8C4-2BC5DBA88325}" type="datetime1">
              <a:rPr lang="en-US" smtClean="0"/>
              <a:t>5/22/24</a:t>
            </a:fld>
            <a:endParaRPr lang="en-US"/>
          </a:p>
        </p:txBody>
      </p:sp>
      <p:sp>
        <p:nvSpPr>
          <p:cNvPr id="5" name="Slide Number Placeholder 4">
            <a:extLst>
              <a:ext uri="{FF2B5EF4-FFF2-40B4-BE49-F238E27FC236}">
                <a16:creationId xmlns:a16="http://schemas.microsoft.com/office/drawing/2014/main" id="{BEA4E158-8409-CA4C-9FA6-EBDFA1EC13DD}"/>
              </a:ext>
            </a:extLst>
          </p:cNvPr>
          <p:cNvSpPr>
            <a:spLocks noGrp="1"/>
          </p:cNvSpPr>
          <p:nvPr>
            <p:ph type="sldNum" sz="quarter" idx="12"/>
          </p:nvPr>
        </p:nvSpPr>
        <p:spPr/>
        <p:txBody>
          <a:bodyPr/>
          <a:lstStyle/>
          <a:p>
            <a:fld id="{37290FF7-652B-4475-AEAB-8B1A5D23AE09}" type="slidenum">
              <a:rPr lang="en-US" smtClean="0"/>
              <a:t>6</a:t>
            </a:fld>
            <a:endParaRPr lang="en-US"/>
          </a:p>
        </p:txBody>
      </p:sp>
      <p:sp>
        <p:nvSpPr>
          <p:cNvPr id="6" name="Title 5">
            <a:extLst>
              <a:ext uri="{FF2B5EF4-FFF2-40B4-BE49-F238E27FC236}">
                <a16:creationId xmlns:a16="http://schemas.microsoft.com/office/drawing/2014/main" id="{21C6980E-4E6F-2A46-A208-8286863C9D04}"/>
              </a:ext>
            </a:extLst>
          </p:cNvPr>
          <p:cNvSpPr>
            <a:spLocks noGrp="1"/>
          </p:cNvSpPr>
          <p:nvPr>
            <p:ph type="title"/>
          </p:nvPr>
        </p:nvSpPr>
        <p:spPr/>
        <p:txBody>
          <a:bodyPr/>
          <a:lstStyle/>
          <a:p>
            <a:r>
              <a:rPr lang="en-US" dirty="0"/>
              <a:t>TM Project Workflow</a:t>
            </a:r>
          </a:p>
        </p:txBody>
      </p:sp>
      <p:sp>
        <p:nvSpPr>
          <p:cNvPr id="7" name="Footer Placeholder 6">
            <a:extLst>
              <a:ext uri="{FF2B5EF4-FFF2-40B4-BE49-F238E27FC236}">
                <a16:creationId xmlns:a16="http://schemas.microsoft.com/office/drawing/2014/main" id="{C4CC3B70-14F9-764E-AD4A-AFB3CE04ED1A}"/>
              </a:ext>
            </a:extLst>
          </p:cNvPr>
          <p:cNvSpPr>
            <a:spLocks noGrp="1"/>
          </p:cNvSpPr>
          <p:nvPr>
            <p:ph type="ftr" sz="quarter" idx="3"/>
          </p:nvPr>
        </p:nvSpPr>
        <p:spPr/>
        <p:txBody>
          <a:bodyPr/>
          <a:lstStyle/>
          <a:p>
            <a:r>
              <a:rPr lang="en-US" dirty="0"/>
              <a:t>Kwartler </a:t>
            </a:r>
          </a:p>
        </p:txBody>
      </p:sp>
      <p:pic>
        <p:nvPicPr>
          <p:cNvPr id="8" name="Picture 7" descr="Chapt1 Text Mining Workflow v3.png">
            <a:extLst>
              <a:ext uri="{FF2B5EF4-FFF2-40B4-BE49-F238E27FC236}">
                <a16:creationId xmlns:a16="http://schemas.microsoft.com/office/drawing/2014/main" id="{7E5C30C1-7BAC-5B47-AC78-E8EFAF24E311}"/>
              </a:ext>
            </a:extLst>
          </p:cNvPr>
          <p:cNvPicPr>
            <a:picLocks noChangeAspect="1"/>
          </p:cNvPicPr>
          <p:nvPr/>
        </p:nvPicPr>
        <p:blipFill rotWithShape="1">
          <a:blip r:embed="rId2">
            <a:extLst>
              <a:ext uri="{28A0092B-C50C-407E-A947-70E740481C1C}">
                <a14:useLocalDpi xmlns:a14="http://schemas.microsoft.com/office/drawing/2010/main" val="0"/>
              </a:ext>
            </a:extLst>
          </a:blip>
          <a:srcRect l="15818"/>
          <a:stretch/>
        </p:blipFill>
        <p:spPr>
          <a:xfrm>
            <a:off x="4647352" y="1761218"/>
            <a:ext cx="3555075" cy="4526884"/>
          </a:xfrm>
          <a:prstGeom prst="rect">
            <a:avLst/>
          </a:prstGeom>
        </p:spPr>
      </p:pic>
      <p:grpSp>
        <p:nvGrpSpPr>
          <p:cNvPr id="9" name="Group 8">
            <a:extLst>
              <a:ext uri="{FF2B5EF4-FFF2-40B4-BE49-F238E27FC236}">
                <a16:creationId xmlns:a16="http://schemas.microsoft.com/office/drawing/2014/main" id="{7415E572-D3BC-A545-9AE0-A94646A8AE83}"/>
              </a:ext>
            </a:extLst>
          </p:cNvPr>
          <p:cNvGrpSpPr/>
          <p:nvPr/>
        </p:nvGrpSpPr>
        <p:grpSpPr>
          <a:xfrm>
            <a:off x="1440913" y="1953003"/>
            <a:ext cx="1471236" cy="3827961"/>
            <a:chOff x="6603961" y="1572853"/>
            <a:chExt cx="1321732" cy="4165856"/>
          </a:xfrm>
        </p:grpSpPr>
        <p:sp>
          <p:nvSpPr>
            <p:cNvPr id="10" name="Arrow: Down 4">
              <a:extLst>
                <a:ext uri="{FF2B5EF4-FFF2-40B4-BE49-F238E27FC236}">
                  <a16:creationId xmlns:a16="http://schemas.microsoft.com/office/drawing/2014/main" id="{9CBC49F3-2444-594D-BF3C-CCA1C4FEF05B}"/>
                </a:ext>
              </a:extLst>
            </p:cNvPr>
            <p:cNvSpPr/>
            <p:nvPr/>
          </p:nvSpPr>
          <p:spPr>
            <a:xfrm>
              <a:off x="6808423" y="1940550"/>
              <a:ext cx="1046603" cy="3523816"/>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500" dirty="0">
                <a:solidFill>
                  <a:schemeClr val="tx2"/>
                </a:solidFill>
              </a:endParaRPr>
            </a:p>
          </p:txBody>
        </p:sp>
        <p:sp>
          <p:nvSpPr>
            <p:cNvPr id="11" name="TextBox 10">
              <a:extLst>
                <a:ext uri="{FF2B5EF4-FFF2-40B4-BE49-F238E27FC236}">
                  <a16:creationId xmlns:a16="http://schemas.microsoft.com/office/drawing/2014/main" id="{83BF77A6-CDF0-B64C-BA16-0D964FCE12D0}"/>
                </a:ext>
              </a:extLst>
            </p:cNvPr>
            <p:cNvSpPr txBox="1"/>
            <p:nvPr/>
          </p:nvSpPr>
          <p:spPr>
            <a:xfrm>
              <a:off x="6603961" y="1572853"/>
              <a:ext cx="1321732" cy="326570"/>
            </a:xfrm>
            <a:prstGeom prst="rect">
              <a:avLst/>
            </a:prstGeom>
            <a:noFill/>
          </p:spPr>
          <p:txBody>
            <a:bodyPr wrap="none" rtlCol="0">
              <a:spAutoFit/>
            </a:bodyPr>
            <a:lstStyle/>
            <a:p>
              <a:pPr algn="ctr"/>
              <a:r>
                <a:rPr lang="en-US" sz="1350" dirty="0"/>
                <a:t>Unorganized State</a:t>
              </a:r>
            </a:p>
          </p:txBody>
        </p:sp>
        <p:sp>
          <p:nvSpPr>
            <p:cNvPr id="12" name="TextBox 11">
              <a:extLst>
                <a:ext uri="{FF2B5EF4-FFF2-40B4-BE49-F238E27FC236}">
                  <a16:creationId xmlns:a16="http://schemas.microsoft.com/office/drawing/2014/main" id="{E89EF483-6E49-8D40-9BF1-028ED918C725}"/>
                </a:ext>
              </a:extLst>
            </p:cNvPr>
            <p:cNvSpPr txBox="1"/>
            <p:nvPr/>
          </p:nvSpPr>
          <p:spPr>
            <a:xfrm>
              <a:off x="6687092" y="5412139"/>
              <a:ext cx="1161880" cy="326570"/>
            </a:xfrm>
            <a:prstGeom prst="rect">
              <a:avLst/>
            </a:prstGeom>
            <a:noFill/>
          </p:spPr>
          <p:txBody>
            <a:bodyPr wrap="none" rtlCol="0">
              <a:spAutoFit/>
            </a:bodyPr>
            <a:lstStyle/>
            <a:p>
              <a:pPr algn="ctr"/>
              <a:r>
                <a:rPr lang="en-US" sz="1350" dirty="0"/>
                <a:t>Organized State</a:t>
              </a:r>
            </a:p>
          </p:txBody>
        </p:sp>
        <p:sp>
          <p:nvSpPr>
            <p:cNvPr id="13" name="TextBox 12">
              <a:extLst>
                <a:ext uri="{FF2B5EF4-FFF2-40B4-BE49-F238E27FC236}">
                  <a16:creationId xmlns:a16="http://schemas.microsoft.com/office/drawing/2014/main" id="{AA849EA9-5C3E-5143-8312-466227603339}"/>
                </a:ext>
              </a:extLst>
            </p:cNvPr>
            <p:cNvSpPr txBox="1"/>
            <p:nvPr/>
          </p:nvSpPr>
          <p:spPr>
            <a:xfrm rot="16200000">
              <a:off x="5888917" y="3438600"/>
              <a:ext cx="2885614" cy="248851"/>
            </a:xfrm>
            <a:prstGeom prst="rect">
              <a:avLst/>
            </a:prstGeom>
            <a:noFill/>
          </p:spPr>
          <p:txBody>
            <a:bodyPr wrap="none" rtlCol="0">
              <a:spAutoFit/>
            </a:bodyPr>
            <a:lstStyle/>
            <a:p>
              <a:r>
                <a:rPr lang="en-US" sz="1200" dirty="0">
                  <a:solidFill>
                    <a:schemeClr val="bg1"/>
                  </a:solidFill>
                </a:rPr>
                <a:t>Natural Language Processing &amp; Analysis</a:t>
              </a:r>
            </a:p>
          </p:txBody>
        </p:sp>
      </p:grpSp>
      <p:sp>
        <p:nvSpPr>
          <p:cNvPr id="14" name="Isosceles Triangle 11">
            <a:extLst>
              <a:ext uri="{FF2B5EF4-FFF2-40B4-BE49-F238E27FC236}">
                <a16:creationId xmlns:a16="http://schemas.microsoft.com/office/drawing/2014/main" id="{88E6E5F8-4FB3-6444-8D91-413EA7D3B0C3}"/>
              </a:ext>
            </a:extLst>
          </p:cNvPr>
          <p:cNvSpPr/>
          <p:nvPr/>
        </p:nvSpPr>
        <p:spPr>
          <a:xfrm rot="5400000">
            <a:off x="2405336" y="3588068"/>
            <a:ext cx="3343973" cy="373928"/>
          </a:xfrm>
          <a:prstGeom prst="triangle">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500" dirty="0">
              <a:solidFill>
                <a:schemeClr val="tx2"/>
              </a:solidFill>
            </a:endParaRPr>
          </a:p>
        </p:txBody>
      </p:sp>
    </p:spTree>
    <p:extLst>
      <p:ext uri="{BB962C8B-B14F-4D97-AF65-F5344CB8AC3E}">
        <p14:creationId xmlns:p14="http://schemas.microsoft.com/office/powerpoint/2010/main" val="4040026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5/22/24</a:t>
            </a:fld>
            <a:endParaRPr lang="en-US"/>
          </a:p>
        </p:txBody>
      </p:sp>
      <p:sp>
        <p:nvSpPr>
          <p:cNvPr id="3" name="Title 2"/>
          <p:cNvSpPr>
            <a:spLocks noGrp="1"/>
          </p:cNvSpPr>
          <p:nvPr>
            <p:ph type="title"/>
          </p:nvPr>
        </p:nvSpPr>
        <p:spPr/>
        <p:txBody>
          <a:bodyPr/>
          <a:lstStyle/>
          <a:p>
            <a:r>
              <a:rPr lang="en-US" dirty="0"/>
              <a:t>Text Mining Workflow</a:t>
            </a:r>
          </a:p>
        </p:txBody>
      </p:sp>
      <p:sp>
        <p:nvSpPr>
          <p:cNvPr id="4" name="Slide Number Placeholder 3"/>
          <p:cNvSpPr>
            <a:spLocks noGrp="1"/>
          </p:cNvSpPr>
          <p:nvPr>
            <p:ph type="sldNum" sz="quarter" idx="12"/>
          </p:nvPr>
        </p:nvSpPr>
        <p:spPr/>
        <p:txBody>
          <a:bodyPr/>
          <a:lstStyle/>
          <a:p>
            <a:fld id="{37290FF7-652B-4475-AEAB-8B1A5D23AE09}" type="slidenum">
              <a:rPr lang="en-US" smtClean="0"/>
              <a:t>7</a:t>
            </a:fld>
            <a:endParaRPr lang="en-US"/>
          </a:p>
        </p:txBody>
      </p:sp>
      <p:grpSp>
        <p:nvGrpSpPr>
          <p:cNvPr id="6" name="Group 5"/>
          <p:cNvGrpSpPr/>
          <p:nvPr/>
        </p:nvGrpSpPr>
        <p:grpSpPr>
          <a:xfrm>
            <a:off x="4805362" y="1064895"/>
            <a:ext cx="4197107" cy="5254400"/>
            <a:chOff x="4800600" y="1234440"/>
            <a:chExt cx="4197107" cy="5254400"/>
          </a:xfrm>
        </p:grpSpPr>
        <p:sp>
          <p:nvSpPr>
            <p:cNvPr id="7" name="Rectangle 6"/>
            <p:cNvSpPr/>
            <p:nvPr/>
          </p:nvSpPr>
          <p:spPr>
            <a:xfrm>
              <a:off x="4800600" y="1234440"/>
              <a:ext cx="3794760" cy="519684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latin typeface="Arial Unicode MS" panose="020B0604020202020204" pitchFamily="34" charset="-128"/>
              </a:endParaRPr>
            </a:p>
          </p:txBody>
        </p:sp>
        <p:pic>
          <p:nvPicPr>
            <p:cNvPr id="8" name="Picture 7" descr="Chapt1 Text Mining Workflow v3.png"/>
            <p:cNvPicPr>
              <a:picLocks noChangeAspect="1"/>
            </p:cNvPicPr>
            <p:nvPr/>
          </p:nvPicPr>
          <p:blipFill rotWithShape="1">
            <a:blip r:embed="rId2">
              <a:extLst>
                <a:ext uri="{28A0092B-C50C-407E-A947-70E740481C1C}">
                  <a14:useLocalDpi xmlns:a14="http://schemas.microsoft.com/office/drawing/2010/main" val="0"/>
                </a:ext>
              </a:extLst>
            </a:blip>
            <a:srcRect l="15818"/>
            <a:stretch/>
          </p:blipFill>
          <p:spPr>
            <a:xfrm>
              <a:off x="4885934" y="1253080"/>
              <a:ext cx="4111773" cy="5235760"/>
            </a:xfrm>
            <a:prstGeom prst="rect">
              <a:avLst/>
            </a:prstGeom>
          </p:spPr>
        </p:pic>
      </p:grpSp>
      <p:sp>
        <p:nvSpPr>
          <p:cNvPr id="9" name="TextBox 8"/>
          <p:cNvSpPr txBox="1"/>
          <p:nvPr/>
        </p:nvSpPr>
        <p:spPr>
          <a:xfrm>
            <a:off x="313790" y="2052099"/>
            <a:ext cx="4563010" cy="3108543"/>
          </a:xfrm>
          <a:prstGeom prst="rect">
            <a:avLst/>
          </a:prstGeom>
          <a:noFill/>
        </p:spPr>
        <p:txBody>
          <a:bodyPr wrap="square" rtlCol="0">
            <a:spAutoFit/>
          </a:bodyPr>
          <a:lstStyle/>
          <a:p>
            <a:pPr marL="342900" indent="-342900" defTabSz="457200">
              <a:buFontTx/>
              <a:buAutoNum type="arabicPeriod"/>
            </a:pPr>
            <a:r>
              <a:rPr lang="en-US" sz="2800" kern="1200" dirty="0">
                <a:latin typeface="+mj-lt"/>
                <a:ea typeface="Arial Unicode MS" panose="020B0604020202020204" pitchFamily="34" charset="-128"/>
                <a:cs typeface="Arial Unicode MS" panose="020B0604020202020204" pitchFamily="34" charset="-128"/>
              </a:rPr>
              <a:t>Problem Definition</a:t>
            </a:r>
          </a:p>
          <a:p>
            <a:pPr marL="342900" indent="-342900" defTabSz="457200">
              <a:buFontTx/>
              <a:buAutoNum type="arabicPeriod"/>
            </a:pPr>
            <a:r>
              <a:rPr lang="en-US" sz="2800" kern="1200" dirty="0">
                <a:latin typeface="+mj-lt"/>
                <a:ea typeface="Arial Unicode MS" panose="020B0604020202020204" pitchFamily="34" charset="-128"/>
                <a:cs typeface="Arial Unicode MS" panose="020B0604020202020204" pitchFamily="34" charset="-128"/>
              </a:rPr>
              <a:t>Identify Text Sources</a:t>
            </a:r>
          </a:p>
          <a:p>
            <a:pPr marL="342900" indent="-342900" defTabSz="457200">
              <a:buFontTx/>
              <a:buAutoNum type="arabicPeriod"/>
            </a:pPr>
            <a:r>
              <a:rPr lang="en-US" sz="2800" kern="1200" dirty="0">
                <a:latin typeface="+mj-lt"/>
                <a:ea typeface="Arial Unicode MS" panose="020B0604020202020204" pitchFamily="34" charset="-128"/>
                <a:cs typeface="Arial Unicode MS" panose="020B0604020202020204" pitchFamily="34" charset="-128"/>
              </a:rPr>
              <a:t>Text Organization</a:t>
            </a:r>
          </a:p>
          <a:p>
            <a:pPr marL="342900" indent="-342900" defTabSz="457200">
              <a:buFontTx/>
              <a:buAutoNum type="arabicPeriod"/>
            </a:pPr>
            <a:r>
              <a:rPr lang="en-US" sz="2800" kern="1200" dirty="0">
                <a:latin typeface="+mj-lt"/>
                <a:ea typeface="Arial Unicode MS" panose="020B0604020202020204" pitchFamily="34" charset="-128"/>
                <a:cs typeface="Arial Unicode MS" panose="020B0604020202020204" pitchFamily="34" charset="-128"/>
              </a:rPr>
              <a:t>Feature Extraction</a:t>
            </a:r>
          </a:p>
          <a:p>
            <a:pPr marL="342900" indent="-342900" defTabSz="457200">
              <a:buFontTx/>
              <a:buAutoNum type="arabicPeriod"/>
            </a:pPr>
            <a:r>
              <a:rPr lang="en-US" sz="2800" kern="1200" dirty="0">
                <a:latin typeface="+mj-lt"/>
                <a:ea typeface="Arial Unicode MS" panose="020B0604020202020204" pitchFamily="34" charset="-128"/>
                <a:cs typeface="Arial Unicode MS" panose="020B0604020202020204" pitchFamily="34" charset="-128"/>
              </a:rPr>
              <a:t>Analytics</a:t>
            </a:r>
          </a:p>
          <a:p>
            <a:pPr marL="342900" indent="-342900" defTabSz="457200">
              <a:buFontTx/>
              <a:buAutoNum type="arabicPeriod"/>
            </a:pPr>
            <a:r>
              <a:rPr lang="en-US" sz="2800" kern="1200" dirty="0">
                <a:latin typeface="+mj-lt"/>
                <a:ea typeface="Arial Unicode MS" panose="020B0604020202020204" pitchFamily="34" charset="-128"/>
                <a:cs typeface="Arial Unicode MS" panose="020B0604020202020204" pitchFamily="34" charset="-128"/>
              </a:rPr>
              <a:t>Reach Insight or Recommendation</a:t>
            </a:r>
          </a:p>
        </p:txBody>
      </p:sp>
      <p:sp>
        <p:nvSpPr>
          <p:cNvPr id="10" name="Footer Placeholder 5">
            <a:extLst>
              <a:ext uri="{FF2B5EF4-FFF2-40B4-BE49-F238E27FC236}">
                <a16:creationId xmlns:a16="http://schemas.microsoft.com/office/drawing/2014/main" id="{6EFDF6FF-6D7B-4C14-B5C1-D7C3E0E28BEC}"/>
              </a:ext>
            </a:extLst>
          </p:cNvPr>
          <p:cNvSpPr>
            <a:spLocks noGrp="1"/>
          </p:cNvSpPr>
          <p:nvPr>
            <p:ph type="ftr" sz="quarter" idx="3"/>
          </p:nvPr>
        </p:nvSpPr>
        <p:spPr>
          <a:xfrm>
            <a:off x="3028950" y="6356351"/>
            <a:ext cx="3086100" cy="365125"/>
          </a:xfrm>
        </p:spPr>
        <p:txBody>
          <a:bodyPr/>
          <a:lstStyle/>
          <a:p>
            <a:r>
              <a:rPr lang="en-US" dirty="0"/>
              <a:t>Kwartler </a:t>
            </a:r>
          </a:p>
        </p:txBody>
      </p:sp>
    </p:spTree>
    <p:extLst>
      <p:ext uri="{BB962C8B-B14F-4D97-AF65-F5344CB8AC3E}">
        <p14:creationId xmlns:p14="http://schemas.microsoft.com/office/powerpoint/2010/main" val="12582017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5/22/24</a:t>
            </a:fld>
            <a:endParaRPr lang="en-US"/>
          </a:p>
        </p:txBody>
      </p:sp>
      <p:sp>
        <p:nvSpPr>
          <p:cNvPr id="3" name="Title 2"/>
          <p:cNvSpPr>
            <a:spLocks noGrp="1"/>
          </p:cNvSpPr>
          <p:nvPr>
            <p:ph type="title"/>
          </p:nvPr>
        </p:nvSpPr>
        <p:spPr>
          <a:xfrm>
            <a:off x="270985" y="365126"/>
            <a:ext cx="8625365" cy="591477"/>
          </a:xfrm>
        </p:spPr>
        <p:txBody>
          <a:bodyPr/>
          <a:lstStyle/>
          <a:p>
            <a:r>
              <a:rPr lang="en-US" dirty="0"/>
              <a:t>Two Popular Approaches</a:t>
            </a:r>
            <a:endParaRPr lang="en-US" i="1" dirty="0"/>
          </a:p>
        </p:txBody>
      </p:sp>
      <p:sp>
        <p:nvSpPr>
          <p:cNvPr id="4" name="Slide Number Placeholder 3"/>
          <p:cNvSpPr>
            <a:spLocks noGrp="1"/>
          </p:cNvSpPr>
          <p:nvPr>
            <p:ph type="sldNum" sz="quarter" idx="12"/>
          </p:nvPr>
        </p:nvSpPr>
        <p:spPr/>
        <p:txBody>
          <a:bodyPr/>
          <a:lstStyle/>
          <a:p>
            <a:fld id="{37290FF7-652B-4475-AEAB-8B1A5D23AE09}" type="slidenum">
              <a:rPr lang="en-US" smtClean="0"/>
              <a:t>8</a:t>
            </a:fld>
            <a:endParaRPr lang="en-US"/>
          </a:p>
        </p:txBody>
      </p:sp>
      <p:sp>
        <p:nvSpPr>
          <p:cNvPr id="6" name="Rectangle 5"/>
          <p:cNvSpPr/>
          <p:nvPr/>
        </p:nvSpPr>
        <p:spPr>
          <a:xfrm>
            <a:off x="270985" y="1173079"/>
            <a:ext cx="8686800" cy="45719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sz="1800" kern="1200" dirty="0">
                <a:solidFill>
                  <a:prstClr val="white"/>
                </a:solidFill>
                <a:latin typeface="+mj-lt"/>
                <a:cs typeface="Arial Unicode MS" panose="020B0604020202020204" pitchFamily="34" charset="-128"/>
              </a:rPr>
              <a:t>“</a:t>
            </a:r>
            <a:r>
              <a:rPr lang="en-US" sz="1800" kern="1200" dirty="0" err="1">
                <a:solidFill>
                  <a:prstClr val="white"/>
                </a:solidFill>
                <a:latin typeface="+mj-lt"/>
                <a:cs typeface="Arial Unicode MS" panose="020B0604020202020204" pitchFamily="34" charset="-128"/>
              </a:rPr>
              <a:t>Lebron</a:t>
            </a:r>
            <a:r>
              <a:rPr lang="en-US" sz="1800" kern="1200" dirty="0">
                <a:solidFill>
                  <a:prstClr val="white"/>
                </a:solidFill>
                <a:latin typeface="+mj-lt"/>
                <a:cs typeface="Arial Unicode MS" panose="020B0604020202020204" pitchFamily="34" charset="-128"/>
              </a:rPr>
              <a:t> James hit a tough shot.”</a:t>
            </a:r>
          </a:p>
        </p:txBody>
      </p:sp>
      <p:pic>
        <p:nvPicPr>
          <p:cNvPr id="7" name="Picture 6" descr="Macintosh HD:Users:ted:Desktop:manning pub:chap3 Initial Text Mining Methods:syntactic parsing:chap3 syntatic parsing.png"/>
          <p:cNvPicPr/>
          <p:nvPr/>
        </p:nvPicPr>
        <p:blipFill rotWithShape="1">
          <a:blip r:embed="rId2">
            <a:extLst>
              <a:ext uri="{28A0092B-C50C-407E-A947-70E740481C1C}">
                <a14:useLocalDpi xmlns:a14="http://schemas.microsoft.com/office/drawing/2010/main" val="0"/>
              </a:ext>
            </a:extLst>
          </a:blip>
          <a:srcRect l="11097" t="7278" r="10673" b="13386"/>
          <a:stretch/>
        </p:blipFill>
        <p:spPr bwMode="auto">
          <a:xfrm>
            <a:off x="459291" y="2377439"/>
            <a:ext cx="4029717" cy="3063241"/>
          </a:xfrm>
          <a:prstGeom prst="rect">
            <a:avLst/>
          </a:prstGeom>
          <a:noFill/>
          <a:ln>
            <a:noFill/>
          </a:ln>
        </p:spPr>
      </p:pic>
      <p:grpSp>
        <p:nvGrpSpPr>
          <p:cNvPr id="19" name="Group 18"/>
          <p:cNvGrpSpPr/>
          <p:nvPr/>
        </p:nvGrpSpPr>
        <p:grpSpPr>
          <a:xfrm>
            <a:off x="5400674" y="2245672"/>
            <a:ext cx="2671949" cy="3203120"/>
            <a:chOff x="5400674" y="2417128"/>
            <a:chExt cx="2671949" cy="3203120"/>
          </a:xfrm>
        </p:grpSpPr>
        <p:pic>
          <p:nvPicPr>
            <p:cNvPr id="8" name="Picture 2" descr="Image result for bag clipart transparen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00674" y="2417128"/>
              <a:ext cx="2671949" cy="320312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rot="20129474">
              <a:off x="5911705" y="3593334"/>
              <a:ext cx="830997" cy="369332"/>
            </a:xfrm>
            <a:prstGeom prst="rect">
              <a:avLst/>
            </a:prstGeom>
            <a:noFill/>
          </p:spPr>
          <p:txBody>
            <a:bodyPr wrap="none" rtlCol="0">
              <a:spAutoFit/>
            </a:bodyPr>
            <a:lstStyle/>
            <a:p>
              <a:pPr defTabSz="457200"/>
              <a:r>
                <a:rPr lang="en-US" sz="1800" kern="1200" dirty="0" err="1">
                  <a:solidFill>
                    <a:srgbClr val="F09511"/>
                  </a:solidFill>
                  <a:latin typeface="+mj-lt"/>
                  <a:ea typeface="Arial Unicode MS" panose="020B0604020202020204" pitchFamily="34" charset="-128"/>
                  <a:cs typeface="Arial Unicode MS" panose="020B0604020202020204" pitchFamily="34" charset="-128"/>
                </a:rPr>
                <a:t>Lebron</a:t>
              </a:r>
              <a:endParaRPr lang="en-US" sz="1800" kern="1200" dirty="0">
                <a:solidFill>
                  <a:srgbClr val="F09511"/>
                </a:solidFill>
                <a:latin typeface="+mj-lt"/>
                <a:ea typeface="Arial Unicode MS" panose="020B0604020202020204" pitchFamily="34" charset="-128"/>
                <a:cs typeface="Arial Unicode MS" panose="020B0604020202020204" pitchFamily="34" charset="-128"/>
              </a:endParaRPr>
            </a:p>
          </p:txBody>
        </p:sp>
        <p:sp>
          <p:nvSpPr>
            <p:cNvPr id="10" name="TextBox 9"/>
            <p:cNvSpPr txBox="1"/>
            <p:nvPr/>
          </p:nvSpPr>
          <p:spPr>
            <a:xfrm rot="4404405">
              <a:off x="6874733" y="3807108"/>
              <a:ext cx="752129" cy="369332"/>
            </a:xfrm>
            <a:prstGeom prst="rect">
              <a:avLst/>
            </a:prstGeom>
            <a:noFill/>
          </p:spPr>
          <p:txBody>
            <a:bodyPr wrap="none" rtlCol="0">
              <a:spAutoFit/>
            </a:bodyPr>
            <a:lstStyle/>
            <a:p>
              <a:pPr defTabSz="457200"/>
              <a:r>
                <a:rPr lang="en-US" sz="1800" kern="1200" dirty="0">
                  <a:solidFill>
                    <a:srgbClr val="F09511"/>
                  </a:solidFill>
                  <a:latin typeface="+mj-lt"/>
                  <a:ea typeface="Arial Unicode MS" panose="020B0604020202020204" pitchFamily="34" charset="-128"/>
                  <a:cs typeface="Arial Unicode MS" panose="020B0604020202020204" pitchFamily="34" charset="-128"/>
                </a:rPr>
                <a:t>James</a:t>
              </a:r>
            </a:p>
          </p:txBody>
        </p:sp>
        <p:sp>
          <p:nvSpPr>
            <p:cNvPr id="11" name="TextBox 10"/>
            <p:cNvSpPr txBox="1"/>
            <p:nvPr/>
          </p:nvSpPr>
          <p:spPr>
            <a:xfrm>
              <a:off x="6663996" y="4440420"/>
              <a:ext cx="727443" cy="369332"/>
            </a:xfrm>
            <a:prstGeom prst="rect">
              <a:avLst/>
            </a:prstGeom>
            <a:noFill/>
          </p:spPr>
          <p:txBody>
            <a:bodyPr wrap="none" rtlCol="0">
              <a:spAutoFit/>
            </a:bodyPr>
            <a:lstStyle/>
            <a:p>
              <a:pPr defTabSz="457200"/>
              <a:r>
                <a:rPr lang="en-US" sz="1800" kern="1200" dirty="0">
                  <a:solidFill>
                    <a:srgbClr val="F09511"/>
                  </a:solidFill>
                  <a:latin typeface="+mj-lt"/>
                  <a:ea typeface="Arial Unicode MS" panose="020B0604020202020204" pitchFamily="34" charset="-128"/>
                  <a:cs typeface="Arial Unicode MS" panose="020B0604020202020204" pitchFamily="34" charset="-128"/>
                </a:rPr>
                <a:t>tough</a:t>
              </a:r>
            </a:p>
          </p:txBody>
        </p:sp>
        <p:sp>
          <p:nvSpPr>
            <p:cNvPr id="12" name="TextBox 11"/>
            <p:cNvSpPr txBox="1"/>
            <p:nvPr/>
          </p:nvSpPr>
          <p:spPr>
            <a:xfrm rot="20938315">
              <a:off x="6431521" y="4120545"/>
              <a:ext cx="428322" cy="369332"/>
            </a:xfrm>
            <a:prstGeom prst="rect">
              <a:avLst/>
            </a:prstGeom>
            <a:noFill/>
          </p:spPr>
          <p:txBody>
            <a:bodyPr wrap="none" rtlCol="0">
              <a:spAutoFit/>
            </a:bodyPr>
            <a:lstStyle/>
            <a:p>
              <a:pPr defTabSz="457200"/>
              <a:r>
                <a:rPr lang="en-US" sz="1800" kern="1200" dirty="0">
                  <a:solidFill>
                    <a:srgbClr val="F09511"/>
                  </a:solidFill>
                  <a:latin typeface="+mj-lt"/>
                  <a:ea typeface="Arial Unicode MS" panose="020B0604020202020204" pitchFamily="34" charset="-128"/>
                  <a:cs typeface="Arial Unicode MS" panose="020B0604020202020204" pitchFamily="34" charset="-128"/>
                </a:rPr>
                <a:t>hit</a:t>
              </a:r>
            </a:p>
          </p:txBody>
        </p:sp>
        <p:sp>
          <p:nvSpPr>
            <p:cNvPr id="13" name="TextBox 12"/>
            <p:cNvSpPr txBox="1"/>
            <p:nvPr/>
          </p:nvSpPr>
          <p:spPr>
            <a:xfrm>
              <a:off x="6663027" y="3762674"/>
              <a:ext cx="386234" cy="369332"/>
            </a:xfrm>
            <a:prstGeom prst="rect">
              <a:avLst/>
            </a:prstGeom>
            <a:noFill/>
          </p:spPr>
          <p:txBody>
            <a:bodyPr wrap="square" rtlCol="0">
              <a:spAutoFit/>
            </a:bodyPr>
            <a:lstStyle/>
            <a:p>
              <a:pPr defTabSz="457200"/>
              <a:r>
                <a:rPr lang="en-US" sz="1800" kern="1200" dirty="0">
                  <a:solidFill>
                    <a:srgbClr val="F09511"/>
                  </a:solidFill>
                  <a:latin typeface="+mj-lt"/>
                  <a:ea typeface="Arial Unicode MS" panose="020B0604020202020204" pitchFamily="34" charset="-128"/>
                  <a:cs typeface="Arial Unicode MS" panose="020B0604020202020204" pitchFamily="34" charset="-128"/>
                </a:rPr>
                <a:t>a</a:t>
              </a:r>
            </a:p>
          </p:txBody>
        </p:sp>
        <p:sp>
          <p:nvSpPr>
            <p:cNvPr id="14" name="TextBox 13"/>
            <p:cNvSpPr txBox="1"/>
            <p:nvPr/>
          </p:nvSpPr>
          <p:spPr>
            <a:xfrm rot="1236002">
              <a:off x="6011147" y="4721185"/>
              <a:ext cx="590226" cy="369332"/>
            </a:xfrm>
            <a:prstGeom prst="rect">
              <a:avLst/>
            </a:prstGeom>
            <a:noFill/>
          </p:spPr>
          <p:txBody>
            <a:bodyPr wrap="none" rtlCol="0">
              <a:spAutoFit/>
            </a:bodyPr>
            <a:lstStyle/>
            <a:p>
              <a:pPr defTabSz="457200"/>
              <a:r>
                <a:rPr lang="en-US" sz="1800" kern="1200" dirty="0">
                  <a:solidFill>
                    <a:srgbClr val="F09511"/>
                  </a:solidFill>
                  <a:latin typeface="+mj-lt"/>
                  <a:ea typeface="Arial Unicode MS" panose="020B0604020202020204" pitchFamily="34" charset="-128"/>
                  <a:cs typeface="Arial Unicode MS" panose="020B0604020202020204" pitchFamily="34" charset="-128"/>
                </a:rPr>
                <a:t>shot</a:t>
              </a:r>
            </a:p>
          </p:txBody>
        </p:sp>
      </p:grpSp>
      <p:sp>
        <p:nvSpPr>
          <p:cNvPr id="15" name="Rectangle 14"/>
          <p:cNvSpPr/>
          <p:nvPr/>
        </p:nvSpPr>
        <p:spPr>
          <a:xfrm>
            <a:off x="300038" y="1800225"/>
            <a:ext cx="4243387" cy="28575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mj-lt"/>
              </a:rPr>
              <a:t>Syntactic Parsing</a:t>
            </a:r>
          </a:p>
        </p:txBody>
      </p:sp>
      <p:sp>
        <p:nvSpPr>
          <p:cNvPr id="16" name="Rectangle 15"/>
          <p:cNvSpPr/>
          <p:nvPr/>
        </p:nvSpPr>
        <p:spPr>
          <a:xfrm>
            <a:off x="4652963" y="1795463"/>
            <a:ext cx="4243387" cy="28575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mj-lt"/>
              </a:rPr>
              <a:t>Bag of Words</a:t>
            </a:r>
          </a:p>
        </p:txBody>
      </p:sp>
      <p:cxnSp>
        <p:nvCxnSpPr>
          <p:cNvPr id="18" name="Straight Connector 17"/>
          <p:cNvCxnSpPr/>
          <p:nvPr/>
        </p:nvCxnSpPr>
        <p:spPr>
          <a:xfrm>
            <a:off x="4586288" y="2271713"/>
            <a:ext cx="0" cy="3400425"/>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1" name="Footer Placeholder 5">
            <a:extLst>
              <a:ext uri="{FF2B5EF4-FFF2-40B4-BE49-F238E27FC236}">
                <a16:creationId xmlns:a16="http://schemas.microsoft.com/office/drawing/2014/main" id="{400668B5-1689-45BD-A3E9-6F4F8F383948}"/>
              </a:ext>
            </a:extLst>
          </p:cNvPr>
          <p:cNvSpPr>
            <a:spLocks noGrp="1"/>
          </p:cNvSpPr>
          <p:nvPr>
            <p:ph type="ftr" sz="quarter" idx="3"/>
          </p:nvPr>
        </p:nvSpPr>
        <p:spPr>
          <a:xfrm>
            <a:off x="3028950" y="6356351"/>
            <a:ext cx="3086100" cy="365125"/>
          </a:xfrm>
        </p:spPr>
        <p:txBody>
          <a:bodyPr/>
          <a:lstStyle/>
          <a:p>
            <a:r>
              <a:rPr lang="en-US" dirty="0"/>
              <a:t>Kwartler </a:t>
            </a:r>
          </a:p>
        </p:txBody>
      </p:sp>
    </p:spTree>
    <p:extLst>
      <p:ext uri="{BB962C8B-B14F-4D97-AF65-F5344CB8AC3E}">
        <p14:creationId xmlns:p14="http://schemas.microsoft.com/office/powerpoint/2010/main" val="3471840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D13CF01-7944-3B54-A091-A069A0E7A912}"/>
              </a:ext>
            </a:extLst>
          </p:cNvPr>
          <p:cNvSpPr>
            <a:spLocks noGrp="1"/>
          </p:cNvSpPr>
          <p:nvPr>
            <p:ph type="dt" sz="half" idx="10"/>
          </p:nvPr>
        </p:nvSpPr>
        <p:spPr/>
        <p:txBody>
          <a:bodyPr/>
          <a:lstStyle/>
          <a:p>
            <a:fld id="{6700A58B-DD98-43D0-B791-721480A02982}" type="datetime1">
              <a:rPr lang="en-US" smtClean="0"/>
              <a:t>5/22/24</a:t>
            </a:fld>
            <a:endParaRPr lang="en-US"/>
          </a:p>
        </p:txBody>
      </p:sp>
      <p:sp>
        <p:nvSpPr>
          <p:cNvPr id="3" name="Title 2">
            <a:extLst>
              <a:ext uri="{FF2B5EF4-FFF2-40B4-BE49-F238E27FC236}">
                <a16:creationId xmlns:a16="http://schemas.microsoft.com/office/drawing/2014/main" id="{DB42A4DF-4FA8-C9A5-2783-732D190A5C40}"/>
              </a:ext>
            </a:extLst>
          </p:cNvPr>
          <p:cNvSpPr>
            <a:spLocks noGrp="1"/>
          </p:cNvSpPr>
          <p:nvPr>
            <p:ph type="title"/>
          </p:nvPr>
        </p:nvSpPr>
        <p:spPr/>
        <p:txBody>
          <a:bodyPr/>
          <a:lstStyle/>
          <a:p>
            <a:r>
              <a:rPr lang="en-US" dirty="0"/>
              <a:t>Ok, there is another method…</a:t>
            </a:r>
          </a:p>
        </p:txBody>
      </p:sp>
      <p:sp>
        <p:nvSpPr>
          <p:cNvPr id="4" name="Slide Number Placeholder 3">
            <a:extLst>
              <a:ext uri="{FF2B5EF4-FFF2-40B4-BE49-F238E27FC236}">
                <a16:creationId xmlns:a16="http://schemas.microsoft.com/office/drawing/2014/main" id="{08F4BB00-8763-3BF6-C2C7-F3CFEA98E192}"/>
              </a:ext>
            </a:extLst>
          </p:cNvPr>
          <p:cNvSpPr>
            <a:spLocks noGrp="1"/>
          </p:cNvSpPr>
          <p:nvPr>
            <p:ph type="sldNum" sz="quarter" idx="12"/>
          </p:nvPr>
        </p:nvSpPr>
        <p:spPr/>
        <p:txBody>
          <a:bodyPr/>
          <a:lstStyle/>
          <a:p>
            <a:fld id="{37290FF7-652B-4475-AEAB-8B1A5D23AE09}" type="slidenum">
              <a:rPr lang="en-US" smtClean="0"/>
              <a:t>9</a:t>
            </a:fld>
            <a:endParaRPr lang="en-US"/>
          </a:p>
        </p:txBody>
      </p:sp>
      <p:sp>
        <p:nvSpPr>
          <p:cNvPr id="5" name="Footer Placeholder 4">
            <a:extLst>
              <a:ext uri="{FF2B5EF4-FFF2-40B4-BE49-F238E27FC236}">
                <a16:creationId xmlns:a16="http://schemas.microsoft.com/office/drawing/2014/main" id="{75A0089F-98CF-E35A-7BB5-DFE12B98EB93}"/>
              </a:ext>
            </a:extLst>
          </p:cNvPr>
          <p:cNvSpPr>
            <a:spLocks noGrp="1"/>
          </p:cNvSpPr>
          <p:nvPr>
            <p:ph type="ftr" sz="quarter" idx="3"/>
          </p:nvPr>
        </p:nvSpPr>
        <p:spPr/>
        <p:txBody>
          <a:bodyPr/>
          <a:lstStyle/>
          <a:p>
            <a:r>
              <a:rPr lang="en-US"/>
              <a:t>Kwartler </a:t>
            </a:r>
            <a:endParaRPr lang="en-US" dirty="0"/>
          </a:p>
        </p:txBody>
      </p:sp>
      <p:pic>
        <p:nvPicPr>
          <p:cNvPr id="6" name="Picture 2" descr="Training Deep Neural Networks. Deep Learning Accessories | by Ravindra  Parmar | Towards Data Science">
            <a:extLst>
              <a:ext uri="{FF2B5EF4-FFF2-40B4-BE49-F238E27FC236}">
                <a16:creationId xmlns:a16="http://schemas.microsoft.com/office/drawing/2014/main" id="{2810787B-9D5F-A787-2D90-EC51154D91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650670"/>
            <a:ext cx="9144000" cy="40116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4692850"/>
      </p:ext>
    </p:extLst>
  </p:cSld>
  <p:clrMapOvr>
    <a:masterClrMapping/>
  </p:clrMapOvr>
</p:sld>
</file>

<file path=ppt/theme/theme1.xml><?xml version="1.0" encoding="utf-8"?>
<a:theme xmlns:a="http://schemas.openxmlformats.org/drawingml/2006/main" name="1_Office Theme">
  <a:themeElements>
    <a:clrScheme name="Harvard">
      <a:dk1>
        <a:sysClr val="windowText" lastClr="000000"/>
      </a:dk1>
      <a:lt1>
        <a:sysClr val="window" lastClr="FFFFFF"/>
      </a:lt1>
      <a:dk2>
        <a:srgbClr val="44546A"/>
      </a:dk2>
      <a:lt2>
        <a:srgbClr val="E7E6E6"/>
      </a:lt2>
      <a:accent1>
        <a:srgbClr val="A51C30"/>
      </a:accent1>
      <a:accent2>
        <a:srgbClr val="8C8179"/>
      </a:accent2>
      <a:accent3>
        <a:srgbClr val="293352"/>
      </a:accent3>
      <a:accent4>
        <a:srgbClr val="8996A0"/>
      </a:accent4>
      <a:accent5>
        <a:srgbClr val="BAC5C6"/>
      </a:accent5>
      <a:accent6>
        <a:srgbClr val="4E84C4"/>
      </a:accent6>
      <a:hlink>
        <a:srgbClr val="52854C"/>
      </a:hlink>
      <a:folHlink>
        <a:srgbClr val="E87D1E"/>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blank</Template>
  <TotalTime>5588</TotalTime>
  <Words>2762</Words>
  <Application>Microsoft Macintosh PowerPoint</Application>
  <PresentationFormat>On-screen Show (4:3)</PresentationFormat>
  <Paragraphs>556</Paragraphs>
  <Slides>45</Slides>
  <Notes>0</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45</vt:i4>
      </vt:variant>
    </vt:vector>
  </HeadingPairs>
  <TitlesOfParts>
    <vt:vector size="52" baseType="lpstr">
      <vt:lpstr>Arial Unicode MS</vt:lpstr>
      <vt:lpstr>Arial</vt:lpstr>
      <vt:lpstr>Calibri</vt:lpstr>
      <vt:lpstr>Consolas</vt:lpstr>
      <vt:lpstr>inherit</vt:lpstr>
      <vt:lpstr>Lato</vt:lpstr>
      <vt:lpstr>1_Office Theme</vt:lpstr>
      <vt:lpstr>Text Mining &amp; NLP</vt:lpstr>
      <vt:lpstr>Shameless Plug #1</vt:lpstr>
      <vt:lpstr>Shameless Plug #2</vt:lpstr>
      <vt:lpstr>What is Text Mining?</vt:lpstr>
      <vt:lpstr>What is Text Mining?</vt:lpstr>
      <vt:lpstr>TM Project Workflow</vt:lpstr>
      <vt:lpstr>Text Mining Workflow</vt:lpstr>
      <vt:lpstr>Two Popular Approaches</vt:lpstr>
      <vt:lpstr>Ok, there is another method…</vt:lpstr>
      <vt:lpstr>Vector Embeddings&gt; Generative [GPT]</vt:lpstr>
      <vt:lpstr>Generative [GPT]</vt:lpstr>
      <vt:lpstr>Generative [GPT]</vt:lpstr>
      <vt:lpstr>PowerPoint Presentation</vt:lpstr>
      <vt:lpstr>NLP/TM Challenges - Disambiguation</vt:lpstr>
      <vt:lpstr>NLP/TM Challenges</vt:lpstr>
      <vt:lpstr>NLP is Art &amp; Science</vt:lpstr>
      <vt:lpstr>Channel affects language</vt:lpstr>
      <vt:lpstr>Messenger affects language</vt:lpstr>
      <vt:lpstr>Expression is evolving rapidly due to technology.</vt:lpstr>
      <vt:lpstr>Gen Y/Z expression is evolving rapidly due to technology.</vt:lpstr>
      <vt:lpstr>Audience affects language</vt:lpstr>
      <vt:lpstr>Key word scanning</vt:lpstr>
      <vt:lpstr>Key word scanning</vt:lpstr>
      <vt:lpstr>Key word scanning</vt:lpstr>
      <vt:lpstr>Substitutions</vt:lpstr>
      <vt:lpstr>Substitutions</vt:lpstr>
      <vt:lpstr>Let’s Practice!</vt:lpstr>
      <vt:lpstr>Remember This?</vt:lpstr>
      <vt:lpstr>R for Cleaning Steps</vt:lpstr>
      <vt:lpstr>Library TM Functions</vt:lpstr>
      <vt:lpstr>Custom Functions in E_Cleaning.R</vt:lpstr>
      <vt:lpstr>Nuances &amp; Inputs for Setting Up a TM Project</vt:lpstr>
      <vt:lpstr>Nuances &amp; Inputs for Setting Up a TM Project</vt:lpstr>
      <vt:lpstr>Nuances &amp; Inputs for Setting Up a TM Project</vt:lpstr>
      <vt:lpstr>Nuances &amp; Inputs for Setting Up a TM Project</vt:lpstr>
      <vt:lpstr>Nuances &amp; Inputs for Setting Up a TM Project</vt:lpstr>
      <vt:lpstr>For Bag of Words, how is data organized?</vt:lpstr>
      <vt:lpstr>PowerPoint Presentation</vt:lpstr>
      <vt:lpstr>PowerPoint Presentation</vt:lpstr>
      <vt:lpstr>PowerPoint Presentation</vt:lpstr>
      <vt:lpstr>PowerPoint Presentation</vt:lpstr>
      <vt:lpstr>PowerPoint Presentation</vt:lpstr>
      <vt:lpstr>PowerPoint Presentation</vt:lpstr>
      <vt:lpstr>Back to F_Frequency.R</vt:lpstr>
      <vt:lpstr>PowerPoint Presentation</vt:lpstr>
    </vt:vector>
  </TitlesOfParts>
  <Company>Liberty Mutual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Kwartler, Edward</dc:creator>
  <cp:lastModifiedBy>Ted Kwartler</cp:lastModifiedBy>
  <cp:revision>137</cp:revision>
  <cp:lastPrinted>2018-11-26T18:56:28Z</cp:lastPrinted>
  <dcterms:created xsi:type="dcterms:W3CDTF">2018-05-23T17:24:59Z</dcterms:created>
  <dcterms:modified xsi:type="dcterms:W3CDTF">2024-05-23T12:55:12Z</dcterms:modified>
</cp:coreProperties>
</file>